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7"/>
  </p:notesMasterIdLst>
  <p:handoutMasterIdLst>
    <p:handoutMasterId r:id="rId108"/>
  </p:handoutMasterIdLst>
  <p:sldIdLst>
    <p:sldId id="811" r:id="rId2"/>
    <p:sldId id="800" r:id="rId3"/>
    <p:sldId id="722" r:id="rId4"/>
    <p:sldId id="801" r:id="rId5"/>
    <p:sldId id="712" r:id="rId6"/>
    <p:sldId id="711" r:id="rId7"/>
    <p:sldId id="716" r:id="rId8"/>
    <p:sldId id="715" r:id="rId9"/>
    <p:sldId id="720" r:id="rId10"/>
    <p:sldId id="721" r:id="rId11"/>
    <p:sldId id="723" r:id="rId12"/>
    <p:sldId id="724" r:id="rId13"/>
    <p:sldId id="717" r:id="rId14"/>
    <p:sldId id="718" r:id="rId15"/>
    <p:sldId id="719" r:id="rId16"/>
    <p:sldId id="725" r:id="rId17"/>
    <p:sldId id="726" r:id="rId18"/>
    <p:sldId id="728" r:id="rId19"/>
    <p:sldId id="730" r:id="rId20"/>
    <p:sldId id="731" r:id="rId21"/>
    <p:sldId id="809" r:id="rId22"/>
    <p:sldId id="767" r:id="rId23"/>
    <p:sldId id="732" r:id="rId24"/>
    <p:sldId id="733" r:id="rId25"/>
    <p:sldId id="734" r:id="rId26"/>
    <p:sldId id="735" r:id="rId27"/>
    <p:sldId id="810" r:id="rId28"/>
    <p:sldId id="768" r:id="rId29"/>
    <p:sldId id="737" r:id="rId30"/>
    <p:sldId id="797" r:id="rId31"/>
    <p:sldId id="743" r:id="rId32"/>
    <p:sldId id="741" r:id="rId33"/>
    <p:sldId id="742" r:id="rId34"/>
    <p:sldId id="745" r:id="rId35"/>
    <p:sldId id="746" r:id="rId36"/>
    <p:sldId id="747" r:id="rId37"/>
    <p:sldId id="796" r:id="rId38"/>
    <p:sldId id="748" r:id="rId39"/>
    <p:sldId id="750" r:id="rId40"/>
    <p:sldId id="753" r:id="rId41"/>
    <p:sldId id="749" r:id="rId42"/>
    <p:sldId id="751" r:id="rId43"/>
    <p:sldId id="752" r:id="rId44"/>
    <p:sldId id="755" r:id="rId45"/>
    <p:sldId id="756" r:id="rId46"/>
    <p:sldId id="757" r:id="rId47"/>
    <p:sldId id="758" r:id="rId48"/>
    <p:sldId id="759" r:id="rId49"/>
    <p:sldId id="806" r:id="rId50"/>
    <p:sldId id="807" r:id="rId51"/>
    <p:sldId id="804" r:id="rId52"/>
    <p:sldId id="805" r:id="rId53"/>
    <p:sldId id="763" r:id="rId54"/>
    <p:sldId id="764" r:id="rId55"/>
    <p:sldId id="765" r:id="rId56"/>
    <p:sldId id="766" r:id="rId57"/>
    <p:sldId id="769" r:id="rId58"/>
    <p:sldId id="799" r:id="rId59"/>
    <p:sldId id="770" r:id="rId60"/>
    <p:sldId id="771" r:id="rId61"/>
    <p:sldId id="772" r:id="rId62"/>
    <p:sldId id="773" r:id="rId63"/>
    <p:sldId id="774" r:id="rId64"/>
    <p:sldId id="775" r:id="rId65"/>
    <p:sldId id="776" r:id="rId66"/>
    <p:sldId id="777" r:id="rId67"/>
    <p:sldId id="779" r:id="rId68"/>
    <p:sldId id="780" r:id="rId69"/>
    <p:sldId id="781" r:id="rId70"/>
    <p:sldId id="782" r:id="rId71"/>
    <p:sldId id="783" r:id="rId72"/>
    <p:sldId id="784" r:id="rId73"/>
    <p:sldId id="785" r:id="rId74"/>
    <p:sldId id="786" r:id="rId75"/>
    <p:sldId id="787" r:id="rId76"/>
    <p:sldId id="788" r:id="rId77"/>
    <p:sldId id="789" r:id="rId78"/>
    <p:sldId id="790" r:id="rId79"/>
    <p:sldId id="791" r:id="rId80"/>
    <p:sldId id="792" r:id="rId81"/>
    <p:sldId id="808" r:id="rId82"/>
    <p:sldId id="680" r:id="rId83"/>
    <p:sldId id="681" r:id="rId84"/>
    <p:sldId id="684" r:id="rId85"/>
    <p:sldId id="685" r:id="rId86"/>
    <p:sldId id="686" r:id="rId87"/>
    <p:sldId id="687" r:id="rId88"/>
    <p:sldId id="793" r:id="rId89"/>
    <p:sldId id="690" r:id="rId90"/>
    <p:sldId id="688" r:id="rId91"/>
    <p:sldId id="691" r:id="rId92"/>
    <p:sldId id="692" r:id="rId93"/>
    <p:sldId id="693" r:id="rId94"/>
    <p:sldId id="694" r:id="rId95"/>
    <p:sldId id="695" r:id="rId96"/>
    <p:sldId id="697" r:id="rId97"/>
    <p:sldId id="698" r:id="rId98"/>
    <p:sldId id="700" r:id="rId99"/>
    <p:sldId id="701" r:id="rId100"/>
    <p:sldId id="702" r:id="rId101"/>
    <p:sldId id="703" r:id="rId102"/>
    <p:sldId id="794" r:id="rId103"/>
    <p:sldId id="705" r:id="rId104"/>
    <p:sldId id="706" r:id="rId105"/>
    <p:sldId id="812" r:id="rId106"/>
  </p:sldIdLst>
  <p:sldSz cx="9906000" cy="6858000" type="A4"/>
  <p:notesSz cx="7102475" cy="10233025"/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彩云" panose="020108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彩云" panose="020108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彩云" panose="020108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彩云" panose="020108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彩云" panose="0201080004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彩云" panose="0201080004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彩云" panose="0201080004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彩云" panose="0201080004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彩云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9999"/>
    <a:srgbClr val="66FFFF"/>
    <a:srgbClr val="0099CC"/>
    <a:srgbClr val="FFCC00"/>
    <a:srgbClr val="006699"/>
    <a:srgbClr val="003399"/>
    <a:srgbClr val="CCFFFF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3887" autoAdjust="0"/>
  </p:normalViewPr>
  <p:slideViewPr>
    <p:cSldViewPr snapToGrid="0">
      <p:cViewPr varScale="1">
        <p:scale>
          <a:sx n="64" d="100"/>
          <a:sy n="64" d="100"/>
        </p:scale>
        <p:origin x="1196" y="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1806" y="-90"/>
      </p:cViewPr>
      <p:guideLst>
        <p:guide orient="horz" pos="3222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24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78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7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png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6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6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9" Type="http://schemas.openxmlformats.org/officeDocument/2006/relationships/image" Target="../media/image98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6" Type="http://schemas.openxmlformats.org/officeDocument/2006/relationships/image" Target="../media/image65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07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14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15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16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34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7" Type="http://schemas.openxmlformats.org/officeDocument/2006/relationships/image" Target="../media/image157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6" Type="http://schemas.openxmlformats.org/officeDocument/2006/relationships/image" Target="../media/image156.wmf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7" Type="http://schemas.openxmlformats.org/officeDocument/2006/relationships/image" Target="../media/image169.wmf"/><Relationship Id="rId2" Type="http://schemas.openxmlformats.org/officeDocument/2006/relationships/image" Target="../media/image163.wmf"/><Relationship Id="rId1" Type="http://schemas.openxmlformats.org/officeDocument/2006/relationships/image" Target="../media/image167.wmf"/><Relationship Id="rId6" Type="http://schemas.openxmlformats.org/officeDocument/2006/relationships/image" Target="../media/image168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Relationship Id="rId4" Type="http://schemas.openxmlformats.org/officeDocument/2006/relationships/image" Target="../media/image176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image" Target="../media/image177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Relationship Id="rId5" Type="http://schemas.openxmlformats.org/officeDocument/2006/relationships/image" Target="../media/image184.wmf"/><Relationship Id="rId4" Type="http://schemas.openxmlformats.org/officeDocument/2006/relationships/image" Target="../media/image183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Relationship Id="rId4" Type="http://schemas.openxmlformats.org/officeDocument/2006/relationships/image" Target="../media/image196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99.wmf"/><Relationship Id="rId1" Type="http://schemas.openxmlformats.org/officeDocument/2006/relationships/image" Target="../media/image198.emf"/><Relationship Id="rId6" Type="http://schemas.openxmlformats.org/officeDocument/2006/relationships/image" Target="../media/image201.wmf"/><Relationship Id="rId5" Type="http://schemas.openxmlformats.org/officeDocument/2006/relationships/image" Target="../media/image200.wmf"/><Relationship Id="rId4" Type="http://schemas.openxmlformats.org/officeDocument/2006/relationships/image" Target="../media/image182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6.wmf"/><Relationship Id="rId4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5A5BC21-C776-4215-8C26-2C6A3B5AF04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347" y="4864965"/>
            <a:ext cx="5209782" cy="4308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4838" tIns="46587" rIns="94838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notes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A096D34-C73E-4703-8CC7-B5D3043A3CC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892175"/>
            <a:ext cx="5180013" cy="358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A9C2E80-F3F1-49C0-9EFA-B3640CC512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6FAE765B-6D01-4948-B551-35EA41870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50891537-B93E-45D1-BD06-CC14EAA73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064" tIns="48532" rIns="97064" bIns="48532"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8641" indent="-303324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13295" indent="-24265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8612" indent="-24265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83930" indent="-24265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69248" indent="-24265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54566" indent="-24265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39884" indent="-24265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25201" indent="-24265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AFB96B0-DE56-4B91-A879-ED2F9CB6A5AD}" type="slidenum">
              <a:rPr lang="zh-CN" altLang="en-US" sz="1400"/>
              <a:pPr>
                <a:spcBef>
                  <a:spcPct val="0"/>
                </a:spcBef>
              </a:pPr>
              <a:t>1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8402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26D6499-6240-4304-839B-AED9A755D6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F3A7297-0866-474B-B2B9-8635C1655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05-456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6F157E7-52FB-4BAB-95A1-2AA108053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F50F045-8E03-4D68-89F6-1744426612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计算机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05-123,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-12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AAF8BE7B-F43F-434E-86BE-3464EEDF32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4DB6AF47-A843-41F5-86C5-8243EA617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wf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332B62-3EDC-456E-B5DE-532153F226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FB062E-4315-434A-BAEF-11EE7F9893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5B8550-4985-4184-A9AD-E5D7CA5C8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7D345-5E30-4515-A1CD-4FD3411876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480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091F28-CA41-418E-960C-6170935D2C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2BBE26-EDE5-4A4C-BA3D-C4AD388A51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578EC0-08F8-4D8C-9980-6C7C966959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B44C6-286F-47C5-97A0-C48628C1B1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472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46950" y="76200"/>
            <a:ext cx="2393950" cy="6324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5100" y="76200"/>
            <a:ext cx="7029450" cy="6324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D2A2D81-6159-491F-9B13-321542251C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A44F97-4120-4193-B3E2-C54532D9EF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A8F575-C1EA-42DF-8954-8DF998667B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47334-2DF1-443B-9A9E-CCE2DCFE80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120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0" y="76200"/>
            <a:ext cx="949325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47650" y="1219200"/>
            <a:ext cx="4670425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70475" y="1219200"/>
            <a:ext cx="4670425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070475" y="3886200"/>
            <a:ext cx="4670425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9B4F99C-6ECA-41CE-A089-DC53D0DDB1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4CF3855-4D5E-40E2-869B-9983F6A980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9B8454E-9CA5-42B5-8D02-633382186E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22589-02BB-4F80-A156-5E6D4A6E31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7566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0" y="76200"/>
            <a:ext cx="949325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47650" y="1219200"/>
            <a:ext cx="4670425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70475" y="1219200"/>
            <a:ext cx="4670425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7C90B-8B1A-404A-B5CD-528006228B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1B948-6374-4651-93DB-3C5A64AFF5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D25E0-6D5A-40E9-A88C-10D353A9CE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A8F16-56FF-4526-8B69-167CE5476F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321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B115D0-44CE-40FE-B2A3-C8FB52E4A0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522734-F87A-4FA9-9B81-A94C3BFEEC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07331A-769E-4AEA-BD85-DB5DADE94B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6601C-E07D-45C5-92C7-79B8303BD0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704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EB7760E-4A87-4905-8BEE-0A735CE32D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12CDF8-FBBB-4C07-B972-EAFD1D53CE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F0B1A-0880-4DA8-B526-0F122DDA79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90355-EA29-4374-9669-DAD8BFBF04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58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47650" y="1219200"/>
            <a:ext cx="4670425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70475" y="1219200"/>
            <a:ext cx="4670425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93BFF6-C270-40EF-B67D-F73E4C6871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7D747-61F6-449F-8783-A036610720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6F12F-2514-47DC-8630-AAE5D20D12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17F7E-A70C-407E-9D58-AD3FDD1500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54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D3B7CEB-CE27-4E51-9BE2-D359D40063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C3801A5-8744-47A1-BE28-191C2793B7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B505560-51A1-4A6D-9EE0-BE4CEA105F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FEB74-48EB-4D47-A028-583CDE61BE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85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6DB36CD-24B0-40C1-B035-359B3BB31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AB24B6-6561-427F-A6F1-3289E14D4C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048F4A-3CDD-4EBA-A219-EBEE93D655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1ABAC4-4E5B-4728-8066-2A87F6A76A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58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4301411-778C-442E-A614-2FBE076651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2CB9495-2787-47C1-804B-8D8E848691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56D3CA5-4F64-4CEC-A48F-629DDB08B3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B5A0F-D7EE-4F4F-95A6-589E9470AA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12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CAEA5-9976-4DA7-8C09-0AA0136E26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BE4070-9B28-4234-98F5-8ABB26AF10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55F8C-E857-4FB9-817B-E4E556E824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B8BFAC-FF98-494A-B7CD-2109DDE69D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70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18331-3C80-45B2-A5C2-F60342EF45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61D51-4837-4B51-AEFE-475B7E9A40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EE6CE-A0BB-4230-8DF7-0D11C87877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68E9C-FEC8-4723-81D4-EDDBDFDCB4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33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0BFC583-CD57-4585-8B67-88575A0AC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757B51D-67EE-4599-881B-59294A8254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7650" y="1219200"/>
            <a:ext cx="949325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61540" name="Rectangle 4">
            <a:extLst>
              <a:ext uri="{FF2B5EF4-FFF2-40B4-BE49-F238E27FC236}">
                <a16:creationId xmlns:a16="http://schemas.microsoft.com/office/drawing/2014/main" id="{A51F6AC0-B3E7-442B-A617-78C8A7B75A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461125"/>
            <a:ext cx="23114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61541" name="Rectangle 5">
            <a:extLst>
              <a:ext uri="{FF2B5EF4-FFF2-40B4-BE49-F238E27FC236}">
                <a16:creationId xmlns:a16="http://schemas.microsoft.com/office/drawing/2014/main" id="{836897B6-F968-4369-8967-4A7E0B86B62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461125"/>
            <a:ext cx="3136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61542" name="Rectangle 6">
            <a:extLst>
              <a:ext uri="{FF2B5EF4-FFF2-40B4-BE49-F238E27FC236}">
                <a16:creationId xmlns:a16="http://schemas.microsoft.com/office/drawing/2014/main" id="{179C9906-C4C9-4488-9A1D-DB97F49F99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461125"/>
            <a:ext cx="23114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76C8960-A502-42B6-99F7-43A9317E05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679808CD-ECA0-44E3-BA64-01737AAA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30175"/>
            <a:ext cx="11557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8">
            <a:extLst>
              <a:ext uri="{FF2B5EF4-FFF2-40B4-BE49-F238E27FC236}">
                <a16:creationId xmlns:a16="http://schemas.microsoft.com/office/drawing/2014/main" id="{71929734-67B2-4F29-A143-54B9762703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" y="990600"/>
            <a:ext cx="668655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oleObject" Target="../embeddings/oleObject183.bin"/><Relationship Id="rId7" Type="http://schemas.openxmlformats.org/officeDocument/2006/relationships/oleObject" Target="../embeddings/oleObject1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184.bin"/><Relationship Id="rId10" Type="http://schemas.openxmlformats.org/officeDocument/2006/relationships/image" Target="../media/image196.wmf"/><Relationship Id="rId4" Type="http://schemas.openxmlformats.org/officeDocument/2006/relationships/image" Target="../media/image193.wmf"/><Relationship Id="rId9" Type="http://schemas.openxmlformats.org/officeDocument/2006/relationships/oleObject" Target="../embeddings/oleObject186.bin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13" Type="http://schemas.openxmlformats.org/officeDocument/2006/relationships/oleObject" Target="../embeddings/oleObject192.bin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12" Type="http://schemas.openxmlformats.org/officeDocument/2006/relationships/image" Target="../media/image20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99.wmf"/><Relationship Id="rId11" Type="http://schemas.openxmlformats.org/officeDocument/2006/relationships/oleObject" Target="../embeddings/oleObject191.bin"/><Relationship Id="rId5" Type="http://schemas.openxmlformats.org/officeDocument/2006/relationships/oleObject" Target="../embeddings/oleObject188.bin"/><Relationship Id="rId10" Type="http://schemas.openxmlformats.org/officeDocument/2006/relationships/image" Target="../media/image182.wmf"/><Relationship Id="rId4" Type="http://schemas.openxmlformats.org/officeDocument/2006/relationships/image" Target="../media/image198.emf"/><Relationship Id="rId9" Type="http://schemas.openxmlformats.org/officeDocument/2006/relationships/oleObject" Target="../embeddings/oleObject190.bin"/><Relationship Id="rId14" Type="http://schemas.openxmlformats.org/officeDocument/2006/relationships/image" Target="../media/image201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202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11" Type="http://schemas.openxmlformats.org/officeDocument/2006/relationships/image" Target="../media/image29.wmf"/><Relationship Id="rId5" Type="http://schemas.openxmlformats.org/officeDocument/2006/relationships/oleObject" Target="../embeddings/oleObject7.bin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9.bin"/><Relationship Id="rId4" Type="http://schemas.openxmlformats.org/officeDocument/2006/relationships/image" Target="../media/image26.wmf"/><Relationship Id="rId9" Type="http://schemas.openxmlformats.org/officeDocument/2006/relationships/image" Target="../media/image25.png"/><Relationship Id="rId14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11" Type="http://schemas.openxmlformats.org/officeDocument/2006/relationships/image" Target="../media/image35.wmf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32.wmf"/><Relationship Id="rId9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41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2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oleObject" Target="../embeddings/oleObject24.bin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2.png"/><Relationship Id="rId4" Type="http://schemas.openxmlformats.org/officeDocument/2006/relationships/image" Target="../media/image43.wmf"/><Relationship Id="rId9" Type="http://schemas.openxmlformats.org/officeDocument/2006/relationships/image" Target="../media/image4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3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7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9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24.e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5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6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24.e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6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7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7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7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7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65.wmf"/><Relationship Id="rId4" Type="http://schemas.openxmlformats.org/officeDocument/2006/relationships/image" Target="../media/image83.wmf"/><Relationship Id="rId9" Type="http://schemas.openxmlformats.org/officeDocument/2006/relationships/oleObject" Target="../embeddings/oleObject77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85.bin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7.wmf"/><Relationship Id="rId11" Type="http://schemas.openxmlformats.org/officeDocument/2006/relationships/image" Target="../media/image65.wmf"/><Relationship Id="rId5" Type="http://schemas.openxmlformats.org/officeDocument/2006/relationships/oleObject" Target="../embeddings/oleObject80.bin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86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8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8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94.wmf"/><Relationship Id="rId18" Type="http://schemas.openxmlformats.org/officeDocument/2006/relationships/oleObject" Target="../embeddings/oleObject95.bin"/><Relationship Id="rId3" Type="http://schemas.openxmlformats.org/officeDocument/2006/relationships/oleObject" Target="../embeddings/oleObject87.bin"/><Relationship Id="rId21" Type="http://schemas.openxmlformats.org/officeDocument/2006/relationships/image" Target="../media/image98.wmf"/><Relationship Id="rId7" Type="http://schemas.openxmlformats.org/officeDocument/2006/relationships/oleObject" Target="../embeddings/oleObject89.bin"/><Relationship Id="rId12" Type="http://schemas.openxmlformats.org/officeDocument/2006/relationships/oleObject" Target="../embeddings/oleObject92.bin"/><Relationship Id="rId17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4.bin"/><Relationship Id="rId20" Type="http://schemas.openxmlformats.org/officeDocument/2006/relationships/oleObject" Target="../embeddings/oleObject96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image" Target="../media/image95.wmf"/><Relationship Id="rId10" Type="http://schemas.openxmlformats.org/officeDocument/2006/relationships/image" Target="../media/image93.wmf"/><Relationship Id="rId19" Type="http://schemas.openxmlformats.org/officeDocument/2006/relationships/image" Target="../media/image97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90.bin"/><Relationship Id="rId14" Type="http://schemas.openxmlformats.org/officeDocument/2006/relationships/oleObject" Target="../embeddings/oleObject93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9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105.bin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6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07.emf"/><Relationship Id="rId4" Type="http://schemas.openxmlformats.org/officeDocument/2006/relationships/oleObject" Target="../embeddings/oleObject106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10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107.emf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11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1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115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1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18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2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16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2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33.png"/><Relationship Id="rId4" Type="http://schemas.openxmlformats.org/officeDocument/2006/relationships/image" Target="../media/image132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3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36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38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12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39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40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1.bin"/><Relationship Id="rId13" Type="http://schemas.openxmlformats.org/officeDocument/2006/relationships/image" Target="../media/image155.wmf"/><Relationship Id="rId3" Type="http://schemas.openxmlformats.org/officeDocument/2006/relationships/image" Target="../media/image150.png"/><Relationship Id="rId7" Type="http://schemas.openxmlformats.org/officeDocument/2006/relationships/image" Target="../media/image152.wmf"/><Relationship Id="rId12" Type="http://schemas.openxmlformats.org/officeDocument/2006/relationships/oleObject" Target="../embeddings/oleObject143.bin"/><Relationship Id="rId17" Type="http://schemas.openxmlformats.org/officeDocument/2006/relationships/image" Target="../media/image157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45.bin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40.bin"/><Relationship Id="rId11" Type="http://schemas.openxmlformats.org/officeDocument/2006/relationships/image" Target="../media/image154.wmf"/><Relationship Id="rId5" Type="http://schemas.openxmlformats.org/officeDocument/2006/relationships/image" Target="../media/image151.wmf"/><Relationship Id="rId15" Type="http://schemas.openxmlformats.org/officeDocument/2006/relationships/image" Target="../media/image156.wmf"/><Relationship Id="rId10" Type="http://schemas.openxmlformats.org/officeDocument/2006/relationships/oleObject" Target="../embeddings/oleObject142.bin"/><Relationship Id="rId4" Type="http://schemas.openxmlformats.org/officeDocument/2006/relationships/oleObject" Target="../embeddings/oleObject139.bin"/><Relationship Id="rId9" Type="http://schemas.openxmlformats.org/officeDocument/2006/relationships/image" Target="../media/image153.wmf"/><Relationship Id="rId14" Type="http://schemas.openxmlformats.org/officeDocument/2006/relationships/oleObject" Target="../embeddings/oleObject144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161.png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49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0" Type="http://schemas.openxmlformats.org/officeDocument/2006/relationships/image" Target="../media/image165.wmf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153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oleObject" Target="../embeddings/oleObject160.bin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9.w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5" Type="http://schemas.openxmlformats.org/officeDocument/2006/relationships/oleObject" Target="../embeddings/oleObject161.bin"/><Relationship Id="rId10" Type="http://schemas.openxmlformats.org/officeDocument/2006/relationships/image" Target="../media/image165.wmf"/><Relationship Id="rId4" Type="http://schemas.openxmlformats.org/officeDocument/2006/relationships/image" Target="../media/image167.wmf"/><Relationship Id="rId9" Type="http://schemas.openxmlformats.org/officeDocument/2006/relationships/oleObject" Target="../embeddings/oleObject158.bin"/><Relationship Id="rId14" Type="http://schemas.openxmlformats.org/officeDocument/2006/relationships/image" Target="../media/image168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170.w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166.bin"/><Relationship Id="rId10" Type="http://schemas.openxmlformats.org/officeDocument/2006/relationships/image" Target="../media/image176.emf"/><Relationship Id="rId4" Type="http://schemas.openxmlformats.org/officeDocument/2006/relationships/image" Target="../media/image173.wmf"/><Relationship Id="rId9" Type="http://schemas.openxmlformats.org/officeDocument/2006/relationships/oleObject" Target="../embeddings/oleObject168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78.emf"/><Relationship Id="rId5" Type="http://schemas.openxmlformats.org/officeDocument/2006/relationships/oleObject" Target="../embeddings/oleObject170.bin"/><Relationship Id="rId4" Type="http://schemas.openxmlformats.org/officeDocument/2006/relationships/image" Target="../media/image177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81.wmf"/><Relationship Id="rId11" Type="http://schemas.openxmlformats.org/officeDocument/2006/relationships/oleObject" Target="../embeddings/oleObject176.bin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183.wmf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175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78.bin"/><Relationship Id="rId4" Type="http://schemas.openxmlformats.org/officeDocument/2006/relationships/image" Target="../media/image187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9.bin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180.bin"/><Relationship Id="rId4" Type="http://schemas.openxmlformats.org/officeDocument/2006/relationships/image" Target="../media/image189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191.w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192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3">
            <a:extLst>
              <a:ext uri="{FF2B5EF4-FFF2-40B4-BE49-F238E27FC236}">
                <a16:creationId xmlns:a16="http://schemas.microsoft.com/office/drawing/2014/main" id="{1B143FDD-E19B-4E68-BD7C-1F1E966795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2163" y="1600200"/>
          <a:ext cx="586105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2" name="Image" r:id="rId4" imgW="7047619" imgH="3974603" progId="Photoshop.Image.7">
                  <p:embed/>
                </p:oleObj>
              </mc:Choice>
              <mc:Fallback>
                <p:oleObj name="Image" r:id="rId4" imgW="7047619" imgH="3974603" progId="Photoshop.Image.7">
                  <p:embed/>
                  <p:pic>
                    <p:nvPicPr>
                      <p:cNvPr id="5122" name="Object 3">
                        <a:extLst>
                          <a:ext uri="{FF2B5EF4-FFF2-40B4-BE49-F238E27FC236}">
                            <a16:creationId xmlns:a16="http://schemas.microsoft.com/office/drawing/2014/main" id="{1B143FDD-E19B-4E68-BD7C-1F1E966795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1600200"/>
                        <a:ext cx="5861050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Rectangle 4">
            <a:extLst>
              <a:ext uri="{FF2B5EF4-FFF2-40B4-BE49-F238E27FC236}">
                <a16:creationId xmlns:a16="http://schemas.microsoft.com/office/drawing/2014/main" id="{6C9D8658-CAF8-4335-A167-EC2CC27AB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152400"/>
            <a:ext cx="4953000" cy="7620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曲线曲面</a:t>
            </a:r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F67EB888-4AC4-4131-8DC9-EA98719A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066801"/>
            <a:ext cx="289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</a:p>
        </p:txBody>
      </p:sp>
      <p:pic>
        <p:nvPicPr>
          <p:cNvPr id="8" name="图片 5">
            <a:extLst>
              <a:ext uri="{FF2B5EF4-FFF2-40B4-BE49-F238E27FC236}">
                <a16:creationId xmlns:a16="http://schemas.microsoft.com/office/drawing/2014/main" id="{0C93EF8D-E6E9-4A6E-9536-3EE17127F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991" y="96312"/>
            <a:ext cx="1455126" cy="148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C98A9F8-6A03-488D-82CE-DF1C61BC79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9700" y="5244548"/>
            <a:ext cx="5410200" cy="1600200"/>
          </a:xfrm>
        </p:spPr>
        <p:txBody>
          <a:bodyPr/>
          <a:lstStyle/>
          <a:p>
            <a:pPr algn="r" defTabSz="0" eaLnBrk="1" hangingPunct="1"/>
            <a:r>
              <a:rPr lang="zh-CN" altLang="en-US" sz="28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Calibri" panose="020F0502020204030204" pitchFamily="34" charset="0"/>
              </a:rPr>
              <a:t>徐文鹏</a:t>
            </a:r>
            <a:endParaRPr lang="en-US" altLang="zh-CN" sz="280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Calibri" panose="020F0502020204030204" pitchFamily="34" charset="0"/>
            </a:endParaRPr>
          </a:p>
          <a:p>
            <a:pPr algn="r" defTabSz="0" eaLnBrk="1" hangingPunct="1"/>
            <a:r>
              <a:rPr lang="en-US" altLang="zh-CN" sz="2800" u="sng" dirty="0">
                <a:solidFill>
                  <a:srgbClr val="0000FF"/>
                </a:solidFill>
                <a:latin typeface="Calibri" panose="020F0502020204030204" pitchFamily="34" charset="0"/>
                <a:ea typeface="华文隶书" panose="02010800040101010101" pitchFamily="2" charset="-122"/>
                <a:sym typeface="Calibri" panose="020F0502020204030204" pitchFamily="34" charset="0"/>
              </a:rPr>
              <a:t>blog.csdn.net/wpxu08</a:t>
            </a:r>
          </a:p>
          <a:p>
            <a:pPr algn="r" defTabSz="0" eaLnBrk="1" hangingPunct="1"/>
            <a:r>
              <a:rPr lang="en-US" altLang="zh-CN" sz="2800" u="sng" dirty="0" smtClean="0">
                <a:solidFill>
                  <a:srgbClr val="0000FF"/>
                </a:solidFill>
                <a:latin typeface="Calibri" panose="020F0502020204030204" pitchFamily="34" charset="0"/>
                <a:ea typeface="华文隶书" panose="02010800040101010101" pitchFamily="2" charset="-122"/>
                <a:sym typeface="Calibri" panose="020F0502020204030204" pitchFamily="34" charset="0"/>
              </a:rPr>
              <a:t>wpxu08@gmail.com</a:t>
            </a:r>
            <a:endParaRPr lang="en-US" altLang="zh-CN" sz="2800" u="sng" dirty="0">
              <a:solidFill>
                <a:srgbClr val="0000FF"/>
              </a:solidFill>
              <a:latin typeface="Calibri" panose="020F0502020204030204" pitchFamily="34" charset="0"/>
              <a:ea typeface="华文隶书" panose="0201080004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5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7">
            <a:extLst>
              <a:ext uri="{FF2B5EF4-FFF2-40B4-BE49-F238E27FC236}">
                <a16:creationId xmlns:a16="http://schemas.microsoft.com/office/drawing/2014/main" id="{049A065B-7EBC-462B-929A-0455E648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B5A70D-12A3-4C7E-B4FE-4CDB6CF0CB2B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2291" name="Rectangle 8">
            <a:extLst>
              <a:ext uri="{FF2B5EF4-FFF2-40B4-BE49-F238E27FC236}">
                <a16:creationId xmlns:a16="http://schemas.microsoft.com/office/drawing/2014/main" id="{F6DB575C-C973-4BA9-970E-006621360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基本理论</a:t>
            </a:r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590CB17E-9110-498B-BEEA-78E7EA36531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9421813" cy="5181600"/>
          </a:xfrm>
        </p:spPr>
        <p:txBody>
          <a:bodyPr/>
          <a:lstStyle/>
          <a:p>
            <a:pPr eaLnBrk="1" hangingPunct="1"/>
            <a:r>
              <a:rPr kumimoji="1" lang="zh-CN" altLang="en-US" sz="2800">
                <a:ea typeface="宋体" panose="02010600030101010101" pitchFamily="2" charset="-122"/>
              </a:rPr>
              <a:t>按照曲线曲面与特征点的位置关系划分，拟合曲线可分为插值曲线与逼近曲线。</a:t>
            </a:r>
          </a:p>
          <a:p>
            <a:pPr eaLnBrk="1" hangingPunct="1"/>
            <a:r>
              <a:rPr kumimoji="1" lang="zh-CN" altLang="en-US" sz="2800">
                <a:ea typeface="宋体" panose="02010600030101010101" pitchFamily="2" charset="-122"/>
              </a:rPr>
              <a:t>插值：通过所有的特征点</a:t>
            </a:r>
            <a:endParaRPr kumimoji="1" lang="en-US" altLang="zh-CN" sz="2800">
              <a:ea typeface="宋体" panose="02010600030101010101" pitchFamily="2" charset="-122"/>
            </a:endParaRPr>
          </a:p>
          <a:p>
            <a:pPr eaLnBrk="1" hangingPunct="1"/>
            <a:r>
              <a:rPr kumimoji="1" lang="zh-CN" altLang="en-US" sz="2800">
                <a:ea typeface="宋体" panose="02010600030101010101" pitchFamily="2" charset="-122"/>
              </a:rPr>
              <a:t>逼近：不通过或部分通过特征点，并在整体上接近这些特征点</a:t>
            </a:r>
            <a:endParaRPr kumimoji="1" lang="en-US" altLang="zh-CN" sz="2800">
              <a:ea typeface="宋体" panose="02010600030101010101" pitchFamily="2" charset="-122"/>
            </a:endParaRPr>
          </a:p>
          <a:p>
            <a:pPr eaLnBrk="1" hangingPunct="1"/>
            <a:endParaRPr kumimoji="1"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6526772F-C548-45C4-98DD-93A7B5D16024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966788" y="4129088"/>
          <a:ext cx="3468687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Visio" r:id="rId3" imgW="2315289" imgH="1550194" progId="Visio.Drawing.11">
                  <p:embed/>
                </p:oleObj>
              </mc:Choice>
              <mc:Fallback>
                <p:oleObj name="Visio" r:id="rId3" imgW="2315289" imgH="155019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4129088"/>
                        <a:ext cx="3468687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0">
            <a:extLst>
              <a:ext uri="{FF2B5EF4-FFF2-40B4-BE49-F238E27FC236}">
                <a16:creationId xmlns:a16="http://schemas.microsoft.com/office/drawing/2014/main" id="{B26F5536-9476-40EB-A06A-D632BF724C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94488" y="3700463"/>
          <a:ext cx="245745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Visio" r:id="rId5" imgW="1927741" imgH="2323207" progId="Visio.Drawing.11">
                  <p:embed/>
                </p:oleObj>
              </mc:Choice>
              <mc:Fallback>
                <p:oleObj name="Visio" r:id="rId5" imgW="1927741" imgH="2323207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488" y="3700463"/>
                        <a:ext cx="2457450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灯片编号占位符 5">
            <a:extLst>
              <a:ext uri="{FF2B5EF4-FFF2-40B4-BE49-F238E27FC236}">
                <a16:creationId xmlns:a16="http://schemas.microsoft.com/office/drawing/2014/main" id="{39A9FF25-F508-4DCB-ACE7-5FD0B9AC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30BB68-DF1A-44D6-BD5A-18610D901D4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766C172A-F09E-4F3D-98B4-352B70D74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9238" y="3317875"/>
            <a:ext cx="8897937" cy="2814638"/>
          </a:xfrm>
        </p:spPr>
        <p:txBody>
          <a:bodyPr/>
          <a:lstStyle/>
          <a:p>
            <a:pPr algn="just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>
                <a:ea typeface="宋体" panose="02010600030101010101" pitchFamily="2" charset="-122"/>
              </a:rPr>
              <a:t>实现</a:t>
            </a:r>
            <a:r>
              <a:rPr lang="en-US" altLang="zh-CN" sz="2800" b="1">
                <a:ea typeface="宋体" panose="02010600030101010101" pitchFamily="2" charset="-122"/>
              </a:rPr>
              <a:t>G</a:t>
            </a:r>
            <a:r>
              <a:rPr lang="en-US" altLang="zh-CN" sz="2800" b="1" baseline="30000">
                <a:ea typeface="宋体" panose="02010600030101010101" pitchFamily="2" charset="-122"/>
              </a:rPr>
              <a:t>1</a:t>
            </a:r>
            <a:r>
              <a:rPr lang="zh-CN" altLang="en-US" sz="2800" b="1">
                <a:ea typeface="宋体" panose="02010600030101010101" pitchFamily="2" charset="-122"/>
              </a:rPr>
              <a:t>连续性的条件为</a:t>
            </a:r>
            <a:r>
              <a:rPr lang="zh-CN" altLang="en-US" sz="2800">
                <a:ea typeface="宋体" panose="02010600030101010101" pitchFamily="2" charset="-122"/>
              </a:rPr>
              <a:t>：</a:t>
            </a:r>
          </a:p>
          <a:p>
            <a:pPr algn="just" eaLnBrk="1" hangingPunct="1">
              <a:lnSpc>
                <a:spcPct val="140000"/>
              </a:lnSpc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(1) </a:t>
            </a:r>
            <a:r>
              <a:rPr lang="en-US" altLang="zh-CN" sz="2800">
                <a:ea typeface="宋体" panose="02010600030101010101" pitchFamily="2" charset="-122"/>
              </a:rPr>
              <a:t>p</a:t>
            </a:r>
            <a:r>
              <a:rPr lang="en-US" altLang="zh-CN" sz="2800" baseline="-30000">
                <a:ea typeface="宋体" panose="02010600030101010101" pitchFamily="2" charset="-122"/>
              </a:rPr>
              <a:t>1</a:t>
            </a:r>
            <a:r>
              <a:rPr lang="en-US" altLang="zh-CN" sz="2800">
                <a:ea typeface="宋体" panose="02010600030101010101" pitchFamily="2" charset="-122"/>
              </a:rPr>
              <a:t>(1,v)=p</a:t>
            </a:r>
            <a:r>
              <a:rPr lang="en-US" altLang="zh-CN" sz="2800" baseline="-30000">
                <a:ea typeface="宋体" panose="02010600030101010101" pitchFamily="2" charset="-122"/>
              </a:rPr>
              <a:t>2</a:t>
            </a:r>
            <a:r>
              <a:rPr lang="en-US" altLang="zh-CN" sz="2800">
                <a:ea typeface="宋体" panose="02010600030101010101" pitchFamily="2" charset="-122"/>
              </a:rPr>
              <a:t>(0,v)，</a:t>
            </a:r>
            <a:r>
              <a:rPr lang="zh-CN" altLang="en-US" sz="2800">
                <a:ea typeface="宋体" panose="02010600030101010101" pitchFamily="2" charset="-122"/>
              </a:rPr>
              <a:t>即有</a:t>
            </a:r>
            <a:r>
              <a:rPr lang="en-US" altLang="zh-CN" sz="2800">
                <a:ea typeface="宋体" panose="02010600030101010101" pitchFamily="2" charset="-122"/>
              </a:rPr>
              <a:t>P</a:t>
            </a:r>
            <a:r>
              <a:rPr lang="en-US" altLang="zh-CN" sz="2800" baseline="-30000">
                <a:ea typeface="宋体" panose="02010600030101010101" pitchFamily="2" charset="-122"/>
              </a:rPr>
              <a:t>3,i</a:t>
            </a:r>
            <a:r>
              <a:rPr lang="en-US" altLang="zh-CN" sz="2800">
                <a:ea typeface="宋体" panose="02010600030101010101" pitchFamily="2" charset="-122"/>
              </a:rPr>
              <a:t>=Q</a:t>
            </a:r>
            <a:r>
              <a:rPr lang="en-US" altLang="zh-CN" sz="2800" baseline="-30000">
                <a:ea typeface="宋体" panose="02010600030101010101" pitchFamily="2" charset="-122"/>
              </a:rPr>
              <a:t>0,i</a:t>
            </a:r>
            <a:r>
              <a:rPr lang="en-US" altLang="zh-CN" sz="2800">
                <a:ea typeface="宋体" panose="02010600030101010101" pitchFamily="2" charset="-122"/>
              </a:rPr>
              <a:t>，i=0,1,2,3</a:t>
            </a:r>
          </a:p>
          <a:p>
            <a:pPr algn="just" eaLnBrk="1" hangingPunct="1">
              <a:lnSpc>
                <a:spcPct val="140000"/>
              </a:lnSpc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(2) P</a:t>
            </a:r>
            <a:r>
              <a:rPr lang="en-US" altLang="zh-CN" sz="2800" baseline="-30000">
                <a:ea typeface="宋体" panose="02010600030101010101" pitchFamily="2" charset="-122"/>
              </a:rPr>
              <a:t>3,i</a:t>
            </a:r>
            <a:r>
              <a:rPr lang="en-US" altLang="zh-CN" sz="2800">
                <a:ea typeface="宋体" panose="02010600030101010101" pitchFamily="2" charset="-122"/>
              </a:rPr>
              <a:t>- P</a:t>
            </a:r>
            <a:r>
              <a:rPr lang="en-US" altLang="zh-CN" sz="2800" baseline="-30000">
                <a:ea typeface="宋体" panose="02010600030101010101" pitchFamily="2" charset="-122"/>
              </a:rPr>
              <a:t>2,i</a:t>
            </a:r>
            <a:r>
              <a:rPr lang="en-US" altLang="zh-CN" sz="2800">
                <a:ea typeface="宋体" panose="02010600030101010101" pitchFamily="2" charset="-122"/>
              </a:rPr>
              <a:t> =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λ</a:t>
            </a:r>
            <a:r>
              <a:rPr lang="en-US" altLang="zh-CN" sz="2800">
                <a:ea typeface="宋体" panose="02010600030101010101" pitchFamily="2" charset="-122"/>
              </a:rPr>
              <a:t>(Q</a:t>
            </a:r>
            <a:r>
              <a:rPr lang="en-US" altLang="zh-CN" sz="2800" baseline="-30000">
                <a:ea typeface="宋体" panose="02010600030101010101" pitchFamily="2" charset="-122"/>
              </a:rPr>
              <a:t>1,i</a:t>
            </a:r>
            <a:r>
              <a:rPr lang="en-US" altLang="zh-CN" sz="2800">
                <a:ea typeface="宋体" panose="02010600030101010101" pitchFamily="2" charset="-122"/>
              </a:rPr>
              <a:t>-Q</a:t>
            </a:r>
            <a:r>
              <a:rPr lang="en-US" altLang="zh-CN" sz="2800" baseline="-30000">
                <a:ea typeface="宋体" panose="02010600030101010101" pitchFamily="2" charset="-122"/>
              </a:rPr>
              <a:t>0,i</a:t>
            </a:r>
            <a:r>
              <a:rPr lang="en-US" altLang="zh-CN" sz="2800">
                <a:ea typeface="宋体" panose="02010600030101010101" pitchFamily="2" charset="-122"/>
              </a:rPr>
              <a:t>)，i=0,1,2,3</a:t>
            </a:r>
          </a:p>
        </p:txBody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A03AC082-8358-4C7A-825C-1EE2BD33F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1176338"/>
            <a:ext cx="8420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buFontTx/>
              <a:buNone/>
            </a:pPr>
            <a:r>
              <a:rPr kumimoji="1" lang="zh-CN" altLang="en-US" sz="2800">
                <a:ea typeface="宋体" panose="02010600030101010101" pitchFamily="2" charset="-122"/>
              </a:rPr>
              <a:t>已知两张双三次</a:t>
            </a:r>
            <a:r>
              <a:rPr kumimoji="1" lang="en-US" altLang="zh-CN" sz="2800">
                <a:ea typeface="宋体" panose="02010600030101010101" pitchFamily="2" charset="-122"/>
              </a:rPr>
              <a:t>Bezier</a:t>
            </a:r>
            <a:r>
              <a:rPr kumimoji="1" lang="zh-CN" altLang="en-US" sz="2800">
                <a:ea typeface="宋体" panose="02010600030101010101" pitchFamily="2" charset="-122"/>
              </a:rPr>
              <a:t>曲面片：</a:t>
            </a:r>
          </a:p>
        </p:txBody>
      </p:sp>
      <p:graphicFrame>
        <p:nvGraphicFramePr>
          <p:cNvPr id="107525" name="Object 4">
            <a:extLst>
              <a:ext uri="{FF2B5EF4-FFF2-40B4-BE49-F238E27FC236}">
                <a16:creationId xmlns:a16="http://schemas.microsoft.com/office/drawing/2014/main" id="{EC0701CD-2178-4CD9-A496-4A1E6FCDE0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500" y="1809750"/>
          <a:ext cx="42926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1" r:id="rId3" imgW="1459866" imgH="241195" progId="Equation.3">
                  <p:embed/>
                </p:oleObj>
              </mc:Choice>
              <mc:Fallback>
                <p:oleObj r:id="rId3" imgW="1459866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1809750"/>
                        <a:ext cx="4292600" cy="646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6" name="Object 5">
            <a:extLst>
              <a:ext uri="{FF2B5EF4-FFF2-40B4-BE49-F238E27FC236}">
                <a16:creationId xmlns:a16="http://schemas.microsoft.com/office/drawing/2014/main" id="{598103E5-7962-4175-A116-3DFE1136B1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30850" y="1733550"/>
          <a:ext cx="437515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2" r:id="rId5" imgW="1511300" imgH="241300" progId="Equation.3">
                  <p:embed/>
                </p:oleObj>
              </mc:Choice>
              <mc:Fallback>
                <p:oleObj r:id="rId5" imgW="15113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1733550"/>
                        <a:ext cx="4375150" cy="633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7" name="Object 6">
            <a:extLst>
              <a:ext uri="{FF2B5EF4-FFF2-40B4-BE49-F238E27FC236}">
                <a16:creationId xmlns:a16="http://schemas.microsoft.com/office/drawing/2014/main" id="{71A61D0E-7EFE-4199-905D-97391BBEB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2350" y="2705100"/>
          <a:ext cx="36322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3" r:id="rId7" imgW="1320227" imgH="241195" progId="Equation.3">
                  <p:embed/>
                </p:oleObj>
              </mc:Choice>
              <mc:Fallback>
                <p:oleObj r:id="rId7" imgW="1320227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2705100"/>
                        <a:ext cx="3632200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8" name="Object 7">
            <a:extLst>
              <a:ext uri="{FF2B5EF4-FFF2-40B4-BE49-F238E27FC236}">
                <a16:creationId xmlns:a16="http://schemas.microsoft.com/office/drawing/2014/main" id="{1031278F-9AFD-4510-9BF6-D700E77AFC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0050" y="2628900"/>
          <a:ext cx="37973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4" r:id="rId9" imgW="1358310" imgH="241195" progId="Equation.3">
                  <p:embed/>
                </p:oleObj>
              </mc:Choice>
              <mc:Fallback>
                <p:oleObj r:id="rId9" imgW="1358310" imgH="24119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050" y="2628900"/>
                        <a:ext cx="3797300" cy="612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灯片编号占位符 5">
            <a:extLst>
              <a:ext uri="{FF2B5EF4-FFF2-40B4-BE49-F238E27FC236}">
                <a16:creationId xmlns:a16="http://schemas.microsoft.com/office/drawing/2014/main" id="{167CEAF9-48C0-4436-8D0C-0C07DD2A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582E38-BA2C-4FA2-8A7E-98A956020FF1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3A6CF387-A5D2-4FE8-A9FB-F0B7ED76C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55563"/>
            <a:ext cx="8802688" cy="1019175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宋体" panose="02010600030101010101" pitchFamily="2" charset="-122"/>
              </a:rPr>
              <a:t>Bicubic Bezier Patches</a:t>
            </a: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AAC0BB5-D1B3-42F6-B83B-A4C3DAB385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3875" y="1165225"/>
            <a:ext cx="8915400" cy="4962525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Original Teapot specified with Bezier Patches</a:t>
            </a:r>
          </a:p>
        </p:txBody>
      </p:sp>
      <p:pic>
        <p:nvPicPr>
          <p:cNvPr id="108549" name="Picture 4">
            <a:extLst>
              <a:ext uri="{FF2B5EF4-FFF2-40B4-BE49-F238E27FC236}">
                <a16:creationId xmlns:a16="http://schemas.microsoft.com/office/drawing/2014/main" id="{A1C28F44-AE06-4F8E-A983-806FF9F8A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836738"/>
            <a:ext cx="88773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灯片编号占位符 5">
            <a:extLst>
              <a:ext uri="{FF2B5EF4-FFF2-40B4-BE49-F238E27FC236}">
                <a16:creationId xmlns:a16="http://schemas.microsoft.com/office/drawing/2014/main" id="{E3AF90D3-82E3-4FE6-B900-81EAD73A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98E551-6441-4DC3-A456-02D47CB27CED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B635BCBE-27BC-4062-A75C-72DD8A22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D57EA2D3-8969-4071-8AF0-A7D34D3D0B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曲面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 dirty="0">
                <a:ea typeface="宋体" panose="02010600030101010101" pitchFamily="2" charset="-122"/>
              </a:rPr>
              <a:t>参数曲面</a:t>
            </a:r>
          </a:p>
          <a:p>
            <a:pPr lvl="1" eaLnBrk="1" hangingPunct="1"/>
            <a:r>
              <a:rPr lang="en-US" altLang="zh-CN" sz="3200" dirty="0">
                <a:ea typeface="宋体" panose="02010600030101010101" pitchFamily="2" charset="-122"/>
              </a:rPr>
              <a:t>Bezier </a:t>
            </a:r>
            <a:r>
              <a:rPr lang="zh-CN" altLang="en-US" sz="3200" dirty="0">
                <a:ea typeface="宋体" panose="02010600030101010101" pitchFamily="2" charset="-122"/>
              </a:rPr>
              <a:t>曲面</a:t>
            </a:r>
          </a:p>
          <a:p>
            <a:pPr lvl="1" eaLnBrk="1" hangingPunct="1"/>
            <a:r>
              <a:rPr lang="en-US" altLang="zh-CN" sz="3200" dirty="0">
                <a:solidFill>
                  <a:schemeClr val="accent2"/>
                </a:solidFill>
                <a:ea typeface="宋体" panose="02010600030101010101" pitchFamily="2" charset="-122"/>
              </a:rPr>
              <a:t>B-Spline </a:t>
            </a:r>
            <a:r>
              <a:rPr lang="zh-CN" altLang="en-US" sz="3200" dirty="0">
                <a:solidFill>
                  <a:schemeClr val="accent2"/>
                </a:solidFill>
                <a:ea typeface="宋体" panose="02010600030101010101" pitchFamily="2" charset="-122"/>
              </a:rPr>
              <a:t>曲面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5" name="Picture 2" descr="https://timgsa.baidu.com/timg?image&amp;quality=80&amp;size=b9999_10000&amp;sec=1513615915582&amp;di=37866083e2fb756264837284ff84650a&amp;imgtype=0&amp;src=http%3A%2F%2Fwww.mfcad.com%2Fuploads%2Fallimg%2F110617%2F33818-11061G04605U2.jpg">
            <a:extLst>
              <a:ext uri="{FF2B5EF4-FFF2-40B4-BE49-F238E27FC236}">
                <a16:creationId xmlns:a16="http://schemas.microsoft.com/office/drawing/2014/main" id="{66B3DE68-4A66-4C40-9B39-872AB957C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22" y="3056021"/>
            <a:ext cx="3853332" cy="3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594" name="Object 9">
            <a:extLst>
              <a:ext uri="{FF2B5EF4-FFF2-40B4-BE49-F238E27FC236}">
                <a16:creationId xmlns:a16="http://schemas.microsoft.com/office/drawing/2014/main" id="{ACA3D6C0-ACA1-48BE-B662-9D89F5CFCC7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400550" y="1084263"/>
          <a:ext cx="5346700" cy="279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0" name="Visio" r:id="rId3" imgW="3619725" imgH="1889308" progId="Visio.Drawing.11">
                  <p:embed/>
                </p:oleObj>
              </mc:Choice>
              <mc:Fallback>
                <p:oleObj name="Visio" r:id="rId3" imgW="3619725" imgH="1889308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1084263"/>
                        <a:ext cx="5346700" cy="2790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5" name="灯片编号占位符 6">
            <a:extLst>
              <a:ext uri="{FF2B5EF4-FFF2-40B4-BE49-F238E27FC236}">
                <a16:creationId xmlns:a16="http://schemas.microsoft.com/office/drawing/2014/main" id="{D694D4C7-4AD2-46EC-8E90-16109887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FC943B-3CC6-4CA6-8816-4B2641000C33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CF2111EA-A4A7-4B1E-9A7E-41884E005A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7463" y="76200"/>
            <a:ext cx="8370887" cy="914400"/>
          </a:xfrm>
        </p:spPr>
        <p:txBody>
          <a:bodyPr/>
          <a:lstStyle/>
          <a:p>
            <a:pPr algn="ctr" eaLnBrk="1" hangingPunct="1"/>
            <a:r>
              <a:rPr lang="zh-CN" altLang="en-US" sz="4000" b="1">
                <a:solidFill>
                  <a:schemeClr val="tx1"/>
                </a:solidFill>
                <a:ea typeface="宋体" panose="02010600030101010101" pitchFamily="2" charset="-122"/>
              </a:rPr>
              <a:t>三次</a:t>
            </a:r>
            <a:r>
              <a:rPr lang="en-US" altLang="zh-CN" sz="4000" b="1">
                <a:solidFill>
                  <a:schemeClr val="tx1"/>
                </a:solidFill>
                <a:ea typeface="宋体" panose="02010600030101010101" pitchFamily="2" charset="-122"/>
              </a:rPr>
              <a:t>B</a:t>
            </a:r>
            <a:r>
              <a:rPr lang="zh-CN" altLang="en-US" sz="4000" b="1">
                <a:solidFill>
                  <a:schemeClr val="tx1"/>
                </a:solidFill>
                <a:ea typeface="宋体" panose="02010600030101010101" pitchFamily="2" charset="-122"/>
              </a:rPr>
              <a:t>样条曲面</a:t>
            </a:r>
            <a:endParaRPr lang="zh-CN" altLang="en-US" sz="4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10597" name="Object 4">
            <a:extLst>
              <a:ext uri="{FF2B5EF4-FFF2-40B4-BE49-F238E27FC236}">
                <a16:creationId xmlns:a16="http://schemas.microsoft.com/office/drawing/2014/main" id="{EBB7537F-97C5-43C5-BAE4-4626167364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800" y="1155700"/>
          <a:ext cx="40735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1" name="Equation" r:id="rId5" imgW="1397000" imgH="241300" progId="Equation.DSMT4">
                  <p:embed/>
                </p:oleObj>
              </mc:Choice>
              <mc:Fallback>
                <p:oleObj name="Equation" r:id="rId5" imgW="13970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155700"/>
                        <a:ext cx="4073525" cy="7032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8" name="Object 5">
            <a:extLst>
              <a:ext uri="{FF2B5EF4-FFF2-40B4-BE49-F238E27FC236}">
                <a16:creationId xmlns:a16="http://schemas.microsoft.com/office/drawing/2014/main" id="{3CE5DA43-2BD1-4351-B052-97564BA8A5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2763" y="1985963"/>
          <a:ext cx="3122612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2" r:id="rId7" imgW="1244600" imgH="228600" progId="Equation.3">
                  <p:embed/>
                </p:oleObj>
              </mc:Choice>
              <mc:Fallback>
                <p:oleObj r:id="rId7" imgW="1244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1985963"/>
                        <a:ext cx="3122612" cy="528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9" name="Object 6">
            <a:extLst>
              <a:ext uri="{FF2B5EF4-FFF2-40B4-BE49-F238E27FC236}">
                <a16:creationId xmlns:a16="http://schemas.microsoft.com/office/drawing/2014/main" id="{C071A334-16CF-4A12-B198-F90D4A7F60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475" y="2654300"/>
          <a:ext cx="31257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3" name="Equation" r:id="rId9" imgW="1181100" imgH="228600" progId="Equation.DSMT4">
                  <p:embed/>
                </p:oleObj>
              </mc:Choice>
              <mc:Fallback>
                <p:oleObj name="Equation" r:id="rId9" imgW="11811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2654300"/>
                        <a:ext cx="3125788" cy="604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0" name="Object 7">
            <a:extLst>
              <a:ext uri="{FF2B5EF4-FFF2-40B4-BE49-F238E27FC236}">
                <a16:creationId xmlns:a16="http://schemas.microsoft.com/office/drawing/2014/main" id="{0DAD4180-BE34-4D83-B644-4A4D895FBB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" y="4195763"/>
          <a:ext cx="4429125" cy="234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4" r:id="rId11" imgW="1727200" imgH="914400" progId="Equation.3">
                  <p:embed/>
                </p:oleObj>
              </mc:Choice>
              <mc:Fallback>
                <p:oleObj r:id="rId11" imgW="172720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4195763"/>
                        <a:ext cx="4429125" cy="23447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1" name="Object 8">
            <a:extLst>
              <a:ext uri="{FF2B5EF4-FFF2-40B4-BE49-F238E27FC236}">
                <a16:creationId xmlns:a16="http://schemas.microsoft.com/office/drawing/2014/main" id="{BEA3C38F-434E-47DF-BC82-8BDF9EDBCC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5738" y="4217988"/>
          <a:ext cx="4162425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5" name="Equation" r:id="rId13" imgW="1676400" imgH="939800" progId="Equation.DSMT4">
                  <p:embed/>
                </p:oleObj>
              </mc:Choice>
              <mc:Fallback>
                <p:oleObj name="Equation" r:id="rId13" imgW="1676400" imgH="939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4217988"/>
                        <a:ext cx="4162425" cy="2333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灯片编号占位符 5">
            <a:extLst>
              <a:ext uri="{FF2B5EF4-FFF2-40B4-BE49-F238E27FC236}">
                <a16:creationId xmlns:a16="http://schemas.microsoft.com/office/drawing/2014/main" id="{9B75AC36-83AB-457B-BE4F-A707044C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4F8C5F-970B-453A-8184-942BE866F666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9A9BE0DA-168D-4EAD-90BC-AC47DF043C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1175" y="1303338"/>
            <a:ext cx="8966200" cy="113665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 sz="2800" b="1">
                <a:ea typeface="宋体" panose="02010600030101010101" pitchFamily="2" charset="-122"/>
              </a:rPr>
              <a:t>定义</a:t>
            </a:r>
            <a:r>
              <a:rPr lang="zh-CN" altLang="en-US" sz="2800"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111620" name="Object 3">
            <a:extLst>
              <a:ext uri="{FF2B5EF4-FFF2-40B4-BE49-F238E27FC236}">
                <a16:creationId xmlns:a16="http://schemas.microsoft.com/office/drawing/2014/main" id="{B90D0308-B503-4A7E-AC88-5836DA3AA1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3113" y="1752600"/>
          <a:ext cx="6767512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1" name="Equation" r:id="rId3" imgW="2273300" imgH="469900" progId="Equation.DSMT4">
                  <p:embed/>
                </p:oleObj>
              </mc:Choice>
              <mc:Fallback>
                <p:oleObj name="Equation" r:id="rId3" imgW="2273300" imgH="469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1752600"/>
                        <a:ext cx="6767512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1" name="Rectangle 4">
            <a:extLst>
              <a:ext uri="{FF2B5EF4-FFF2-40B4-BE49-F238E27FC236}">
                <a16:creationId xmlns:a16="http://schemas.microsoft.com/office/drawing/2014/main" id="{5C5B39AE-4CD3-457C-8B1C-AC1E77443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810000"/>
            <a:ext cx="91630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kumimoji="1" lang="zh-CN" altLang="en-US" sz="2800" b="1">
                <a:ea typeface="宋体" panose="02010600030101010101" pitchFamily="2" charset="-122"/>
              </a:rPr>
              <a:t>控制顶点</a:t>
            </a:r>
            <a:r>
              <a:rPr kumimoji="1" lang="zh-CN" altLang="en-US" sz="2800">
                <a:ea typeface="宋体" panose="02010600030101010101" pitchFamily="2" charset="-122"/>
              </a:rPr>
              <a:t>、</a:t>
            </a:r>
            <a:r>
              <a:rPr kumimoji="1" lang="zh-CN" altLang="en-US" sz="2800" b="1">
                <a:ea typeface="宋体" panose="02010600030101010101" pitchFamily="2" charset="-122"/>
              </a:rPr>
              <a:t>控制网格</a:t>
            </a:r>
            <a:r>
              <a:rPr kumimoji="1" lang="zh-CN" altLang="en-US" sz="2800">
                <a:ea typeface="宋体" panose="02010600030101010101" pitchFamily="2" charset="-122"/>
              </a:rPr>
              <a:t>（特征网格）、</a:t>
            </a:r>
            <a:r>
              <a:rPr kumimoji="1" lang="en-US" altLang="zh-CN" sz="2800" b="1">
                <a:ea typeface="宋体" panose="02010600030101010101" pitchFamily="2" charset="-122"/>
              </a:rPr>
              <a:t>B</a:t>
            </a:r>
            <a:r>
              <a:rPr kumimoji="1" lang="zh-CN" altLang="en-US" sz="2800" b="1">
                <a:ea typeface="宋体" panose="02010600030101010101" pitchFamily="2" charset="-122"/>
              </a:rPr>
              <a:t>样条基函数</a:t>
            </a:r>
            <a:r>
              <a:rPr kumimoji="1" lang="zh-CN" altLang="en-US" sz="2800">
                <a:ea typeface="宋体" panose="02010600030101010101" pitchFamily="2" charset="-122"/>
              </a:rPr>
              <a:t>。</a:t>
            </a:r>
          </a:p>
          <a:p>
            <a:pPr algn="just" eaLnBrk="1" hangingPunct="1">
              <a:lnSpc>
                <a:spcPct val="130000"/>
              </a:lnSpc>
            </a:pPr>
            <a:r>
              <a:rPr kumimoji="1" lang="en-US" altLang="zh-CN" sz="2800">
                <a:ea typeface="宋体" panose="02010600030101010101" pitchFamily="2" charset="-122"/>
              </a:rPr>
              <a:t>B</a:t>
            </a:r>
            <a:r>
              <a:rPr kumimoji="1" lang="zh-CN" altLang="en-US" sz="2800">
                <a:ea typeface="宋体" panose="02010600030101010101" pitchFamily="2" charset="-122"/>
              </a:rPr>
              <a:t>样条曲面具有与</a:t>
            </a:r>
            <a:r>
              <a:rPr kumimoji="1" lang="en-US" altLang="zh-CN" sz="2800">
                <a:ea typeface="宋体" panose="02010600030101010101" pitchFamily="2" charset="-122"/>
              </a:rPr>
              <a:t>B</a:t>
            </a:r>
            <a:r>
              <a:rPr kumimoji="1" lang="zh-CN" altLang="en-US" sz="2800">
                <a:ea typeface="宋体" panose="02010600030101010101" pitchFamily="2" charset="-122"/>
              </a:rPr>
              <a:t>样条曲线相同的局部支柱性、凸包性、连续性、几何变换不变性等性质。</a:t>
            </a:r>
          </a:p>
        </p:txBody>
      </p:sp>
      <p:sp>
        <p:nvSpPr>
          <p:cNvPr id="111622" name="Rectangle 5">
            <a:extLst>
              <a:ext uri="{FF2B5EF4-FFF2-40B4-BE49-F238E27FC236}">
                <a16:creationId xmlns:a16="http://schemas.microsoft.com/office/drawing/2014/main" id="{1CF08B65-0BD1-43AB-87D6-ED6DDBC55C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样条曲面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>
            <a:extLst>
              <a:ext uri="{FF2B5EF4-FFF2-40B4-BE49-F238E27FC236}">
                <a16:creationId xmlns:a16="http://schemas.microsoft.com/office/drawing/2014/main" id="{AF11D2A9-EAE0-44C9-B453-EF1B3F68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A51023-A698-467F-9904-AD95ACE4804C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5FC5B47-BDA8-4B43-8168-59595CC36F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曲线曲面总结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B61004B5-1D5B-49B4-9768-8F4D86D82D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650" y="1143000"/>
            <a:ext cx="9493250" cy="51816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弥补了多边形网格造型的不足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 dirty="0">
                <a:ea typeface="宋体" panose="02010600030101010101" pitchFamily="2" charset="-122"/>
              </a:rPr>
              <a:t>基本理论及参数表示法</a:t>
            </a:r>
          </a:p>
          <a:p>
            <a:pPr lvl="1" eaLnBrk="1" hangingPunct="1"/>
            <a:r>
              <a:rPr lang="en-US" altLang="zh-CN" sz="3200" dirty="0">
                <a:ea typeface="宋体" panose="02010600030101010101" pitchFamily="2" charset="-122"/>
              </a:rPr>
              <a:t>Hermite</a:t>
            </a:r>
            <a:r>
              <a:rPr lang="zh-CN" altLang="en-US" sz="3200" dirty="0">
                <a:ea typeface="宋体" panose="02010600030101010101" pitchFamily="2" charset="-122"/>
              </a:rPr>
              <a:t>曲线</a:t>
            </a:r>
            <a:endParaRPr lang="en-US" altLang="zh-CN" sz="32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 dirty="0">
                <a:solidFill>
                  <a:srgbClr val="0000FF"/>
                </a:solidFill>
                <a:ea typeface="宋体" panose="02010600030101010101" pitchFamily="2" charset="-122"/>
              </a:rPr>
              <a:t>Bezier</a:t>
            </a:r>
            <a:r>
              <a:rPr lang="zh-CN" altLang="en-US" sz="3200" dirty="0">
                <a:solidFill>
                  <a:srgbClr val="0000FF"/>
                </a:solidFill>
                <a:ea typeface="宋体" panose="02010600030101010101" pitchFamily="2" charset="-122"/>
              </a:rPr>
              <a:t>曲线</a:t>
            </a:r>
            <a:endParaRPr lang="en-US" altLang="zh-CN" sz="3200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 dirty="0">
                <a:solidFill>
                  <a:srgbClr val="0000FF"/>
                </a:solidFill>
                <a:ea typeface="宋体" panose="02010600030101010101" pitchFamily="2" charset="-122"/>
              </a:rPr>
              <a:t>B</a:t>
            </a:r>
            <a:r>
              <a:rPr lang="zh-CN" altLang="en-US" sz="3200" dirty="0">
                <a:solidFill>
                  <a:srgbClr val="0000FF"/>
                </a:solidFill>
                <a:ea typeface="宋体" panose="02010600030101010101" pitchFamily="2" charset="-122"/>
              </a:rPr>
              <a:t>样条曲线</a:t>
            </a:r>
            <a:endParaRPr lang="en-US" altLang="zh-CN" sz="3200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曲面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6" name="Picture 2" descr="https://timgsa.baidu.com/timg?image&amp;quality=80&amp;size=b9999_10000&amp;sec=1513615915582&amp;di=37866083e2fb756264837284ff84650a&amp;imgtype=0&amp;src=http%3A%2F%2Fwww.mfcad.com%2Fuploads%2Fallimg%2F110617%2F33818-11061G04605U2.jpg">
            <a:extLst>
              <a:ext uri="{FF2B5EF4-FFF2-40B4-BE49-F238E27FC236}">
                <a16:creationId xmlns:a16="http://schemas.microsoft.com/office/drawing/2014/main" id="{0B8B0111-9834-48AA-9CE0-09A5D1E1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22" y="3056021"/>
            <a:ext cx="3853332" cy="3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61344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4">
            <a:extLst>
              <a:ext uri="{FF2B5EF4-FFF2-40B4-BE49-F238E27FC236}">
                <a16:creationId xmlns:a16="http://schemas.microsoft.com/office/drawing/2014/main" id="{1F4E616A-6311-4844-898A-956B5EE1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4550" y="6461125"/>
            <a:ext cx="31369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EB8E4E6C-6C59-47B2-AE97-31DDFFEDAB9E}" type="slidenum">
              <a:rPr lang="zh-CN" altLang="en-US" sz="1400">
                <a:latin typeface="Arial" panose="020B0604020202020204" pitchFamily="34" charset="0"/>
              </a:rPr>
              <a:pPr algn="ctr"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786A4D8F-BABA-4078-B78E-1E8BF41FBEE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代数方法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91DB321B-388D-489A-8379-E11162A283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7825" y="1154113"/>
            <a:ext cx="9159875" cy="36718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线性插值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>
                <a:ea typeface="宋体" panose="02010600030101010101" pitchFamily="2" charset="-122"/>
              </a:rPr>
              <a:t>  假设给定函数</a:t>
            </a:r>
            <a:r>
              <a:rPr lang="en-US" altLang="zh-CN" i="1">
                <a:ea typeface="宋体" panose="02010600030101010101" pitchFamily="2" charset="-122"/>
              </a:rPr>
              <a:t>f(x)</a:t>
            </a:r>
            <a:r>
              <a:rPr lang="zh-CN" altLang="en-US">
                <a:ea typeface="宋体" panose="02010600030101010101" pitchFamily="2" charset="-122"/>
              </a:rPr>
              <a:t>在两个不同点</a:t>
            </a:r>
            <a:r>
              <a:rPr lang="en-US" altLang="zh-CN" i="1">
                <a:ea typeface="宋体" panose="02010600030101010101" pitchFamily="2" charset="-122"/>
              </a:rPr>
              <a:t>x1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的值，用一个线性函数：</a:t>
            </a:r>
            <a:r>
              <a:rPr lang="en-US" altLang="zh-CN" i="1">
                <a:ea typeface="宋体" panose="02010600030101010101" pitchFamily="2" charset="-122"/>
              </a:rPr>
              <a:t>y= </a:t>
            </a:r>
            <a:r>
              <a:rPr lang="en-US" altLang="zh-CN">
                <a:ea typeface="宋体" panose="02010600030101010101" pitchFamily="2" charset="-122"/>
              </a:rPr>
              <a:t>ϕ(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)=</a:t>
            </a:r>
            <a:r>
              <a:rPr lang="en-US" altLang="zh-CN" i="1">
                <a:ea typeface="宋体" panose="02010600030101010101" pitchFamily="2" charset="-122"/>
              </a:rPr>
              <a:t>ax+b</a:t>
            </a:r>
            <a:r>
              <a:rPr lang="zh-CN" altLang="en-US">
                <a:ea typeface="宋体" panose="02010600030101010101" pitchFamily="2" charset="-122"/>
              </a:rPr>
              <a:t>，近似代替</a:t>
            </a:r>
            <a:r>
              <a:rPr lang="en-US" altLang="zh-CN" i="1">
                <a:ea typeface="宋体" panose="02010600030101010101" pitchFamily="2" charset="-122"/>
              </a:rPr>
              <a:t>f(x)</a:t>
            </a:r>
            <a:r>
              <a:rPr lang="zh-CN" altLang="en-US">
                <a:ea typeface="宋体" panose="02010600030101010101" pitchFamily="2" charset="-122"/>
              </a:rPr>
              <a:t>，则称</a:t>
            </a:r>
            <a:r>
              <a:rPr lang="en-US" altLang="zh-CN" i="1">
                <a:ea typeface="宋体" panose="02010600030101010101" pitchFamily="2" charset="-122"/>
              </a:rPr>
              <a:t>y= </a:t>
            </a:r>
            <a:r>
              <a:rPr lang="en-US" altLang="zh-CN">
                <a:ea typeface="宋体" panose="02010600030101010101" pitchFamily="2" charset="-122"/>
              </a:rPr>
              <a:t>ϕ(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r>
              <a:rPr lang="zh-CN" altLang="en-US">
                <a:ea typeface="宋体" panose="02010600030101010101" pitchFamily="2" charset="-122"/>
              </a:rPr>
              <a:t>为</a:t>
            </a:r>
            <a:r>
              <a:rPr lang="en-US" altLang="zh-CN" i="1">
                <a:ea typeface="宋体" panose="02010600030101010101" pitchFamily="2" charset="-122"/>
              </a:rPr>
              <a:t>f(x)</a:t>
            </a:r>
            <a:r>
              <a:rPr lang="zh-CN" altLang="en-US">
                <a:ea typeface="宋体" panose="02010600030101010101" pitchFamily="2" charset="-122"/>
              </a:rPr>
              <a:t>的线性插值函数。其中线性函数的系数</a:t>
            </a:r>
            <a:r>
              <a:rPr lang="en-US" altLang="zh-CN" i="1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，可通过条件</a:t>
            </a:r>
            <a:r>
              <a:rPr lang="en-US" altLang="zh-CN" i="1">
                <a:ea typeface="宋体" panose="02010600030101010101" pitchFamily="2" charset="-122"/>
              </a:rPr>
              <a:t>x1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的值确定</a:t>
            </a:r>
          </a:p>
        </p:txBody>
      </p:sp>
      <p:pic>
        <p:nvPicPr>
          <p:cNvPr id="13317" name="Picture 4">
            <a:extLst>
              <a:ext uri="{FF2B5EF4-FFF2-40B4-BE49-F238E27FC236}">
                <a16:creationId xmlns:a16="http://schemas.microsoft.com/office/drawing/2014/main" id="{77CD3B60-04D1-41EB-B758-9C38535E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263" y="3648075"/>
            <a:ext cx="3995737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4">
            <a:extLst>
              <a:ext uri="{FF2B5EF4-FFF2-40B4-BE49-F238E27FC236}">
                <a16:creationId xmlns:a16="http://schemas.microsoft.com/office/drawing/2014/main" id="{F7F39CF2-B7C6-4FBB-A256-A9369013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4550" y="6461125"/>
            <a:ext cx="31369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A341D0D-D3CF-4D55-B713-897BBDCA99CD}" type="slidenum">
              <a:rPr lang="zh-CN" altLang="en-US" sz="1400">
                <a:latin typeface="Arial" panose="020B0604020202020204" pitchFamily="34" charset="0"/>
              </a:rPr>
              <a:pPr algn="ctr"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E774269-82BD-45E4-A6EA-69AA69456A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代数方法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466A6EE-8D24-4B9B-90CD-534E1B1C7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2.</a:t>
            </a:r>
            <a:r>
              <a:rPr lang="zh-CN" altLang="en-US">
                <a:ea typeface="宋体" panose="02010600030101010101" pitchFamily="2" charset="-122"/>
              </a:rPr>
              <a:t>抛物线插值抛物线插值又称为二次插值。设已知在三个互异点</a:t>
            </a:r>
            <a:r>
              <a:rPr lang="en-US" altLang="zh-CN" i="1">
                <a:ea typeface="宋体" panose="02010600030101010101" pitchFamily="2" charset="-122"/>
              </a:rPr>
              <a:t>x1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i="1">
                <a:ea typeface="宋体" panose="02010600030101010101" pitchFamily="2" charset="-122"/>
              </a:rPr>
              <a:t>x2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i="1">
                <a:ea typeface="宋体" panose="02010600030101010101" pitchFamily="2" charset="-122"/>
              </a:rPr>
              <a:t>x3</a:t>
            </a:r>
            <a:r>
              <a:rPr lang="zh-CN" altLang="en-US">
                <a:ea typeface="宋体" panose="02010600030101010101" pitchFamily="2" charset="-122"/>
              </a:rPr>
              <a:t>的函数值为</a:t>
            </a:r>
            <a:r>
              <a:rPr lang="en-US" altLang="zh-CN" i="1">
                <a:ea typeface="宋体" panose="02010600030101010101" pitchFamily="2" charset="-122"/>
              </a:rPr>
              <a:t>y1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i="1">
                <a:ea typeface="宋体" panose="02010600030101010101" pitchFamily="2" charset="-122"/>
              </a:rPr>
              <a:t>y2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i="1">
                <a:ea typeface="宋体" panose="02010600030101010101" pitchFamily="2" charset="-122"/>
              </a:rPr>
              <a:t>y3</a:t>
            </a:r>
            <a:r>
              <a:rPr lang="zh-CN" altLang="en-US">
                <a:ea typeface="宋体" panose="02010600030101010101" pitchFamily="2" charset="-122"/>
              </a:rPr>
              <a:t>，要求构造一个函数：</a:t>
            </a:r>
            <a:r>
              <a:rPr lang="en-US" altLang="zh-CN">
                <a:ea typeface="宋体" panose="02010600030101010101" pitchFamily="2" charset="-122"/>
              </a:rPr>
              <a:t>ϕ</a:t>
            </a:r>
            <a:r>
              <a:rPr lang="en-US" altLang="zh-CN" i="1">
                <a:ea typeface="宋体" panose="02010600030101010101" pitchFamily="2" charset="-122"/>
              </a:rPr>
              <a:t>(x)=ax2+bx+c</a:t>
            </a:r>
            <a:r>
              <a:rPr lang="zh-CN" altLang="en-US">
                <a:ea typeface="宋体" panose="02010600030101010101" pitchFamily="2" charset="-122"/>
              </a:rPr>
              <a:t>，使</a:t>
            </a:r>
            <a:r>
              <a:rPr lang="en-US" altLang="zh-CN">
                <a:ea typeface="宋体" panose="02010600030101010101" pitchFamily="2" charset="-122"/>
              </a:rPr>
              <a:t>ϕ</a:t>
            </a:r>
            <a:r>
              <a:rPr lang="en-US" altLang="zh-CN" i="1">
                <a:ea typeface="宋体" panose="02010600030101010101" pitchFamily="2" charset="-122"/>
              </a:rPr>
              <a:t>(x)</a:t>
            </a:r>
            <a:r>
              <a:rPr lang="zh-CN" altLang="en-US">
                <a:ea typeface="宋体" panose="02010600030101010101" pitchFamily="2" charset="-122"/>
              </a:rPr>
              <a:t>在结点</a:t>
            </a:r>
            <a:r>
              <a:rPr lang="en-US" altLang="zh-CN" i="1">
                <a:ea typeface="宋体" panose="02010600030101010101" pitchFamily="2" charset="-122"/>
              </a:rPr>
              <a:t>xi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 i="1">
                <a:ea typeface="宋体" panose="02010600030101010101" pitchFamily="2" charset="-122"/>
              </a:rPr>
              <a:t>i=1,2,3)</a:t>
            </a:r>
            <a:r>
              <a:rPr lang="zh-CN" altLang="en-US">
                <a:ea typeface="宋体" panose="02010600030101010101" pitchFamily="2" charset="-122"/>
              </a:rPr>
              <a:t>处与</a:t>
            </a:r>
            <a:r>
              <a:rPr lang="en-US" altLang="zh-CN" i="1">
                <a:ea typeface="宋体" panose="02010600030101010101" pitchFamily="2" charset="-122"/>
              </a:rPr>
              <a:t>f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zh-CN" altLang="en-US">
                <a:ea typeface="宋体" panose="02010600030101010101" pitchFamily="2" charset="-122"/>
              </a:rPr>
              <a:t>）在</a:t>
            </a:r>
            <a:r>
              <a:rPr lang="en-US" altLang="zh-CN" i="1">
                <a:ea typeface="宋体" panose="02010600030101010101" pitchFamily="2" charset="-122"/>
              </a:rPr>
              <a:t>xi</a:t>
            </a:r>
            <a:r>
              <a:rPr lang="zh-CN" altLang="en-US">
                <a:ea typeface="宋体" panose="02010600030101010101" pitchFamily="2" charset="-122"/>
              </a:rPr>
              <a:t>处的值相等，如图（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）所示。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4341" name="Picture 4">
            <a:extLst>
              <a:ext uri="{FF2B5EF4-FFF2-40B4-BE49-F238E27FC236}">
                <a16:creationId xmlns:a16="http://schemas.microsoft.com/office/drawing/2014/main" id="{3E7418E4-72F8-47BE-A184-90A9522A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3" y="3592513"/>
            <a:ext cx="4306887" cy="32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6">
            <a:extLst>
              <a:ext uri="{FF2B5EF4-FFF2-40B4-BE49-F238E27FC236}">
                <a16:creationId xmlns:a16="http://schemas.microsoft.com/office/drawing/2014/main" id="{E577D697-F3F4-418D-A701-B1FB3415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ADB82D-D3F1-4561-9148-F2D0B8387E62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921FAF91-C7A4-4904-9727-FB5160F39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几何方法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>
                <a:ea typeface="宋体" panose="02010600030101010101" pitchFamily="2" charset="-122"/>
              </a:rPr>
              <a:t>曲线板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6260576-B358-4B61-ACCB-457DD0CF592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9463088" cy="5181600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用曲线板来产生曲线</a:t>
            </a:r>
            <a:r>
              <a:rPr lang="en-US" altLang="zh-CN" sz="2800">
                <a:ea typeface="宋体" panose="02010600030101010101" pitchFamily="2" charset="-122"/>
              </a:rPr>
              <a:t>.</a:t>
            </a:r>
          </a:p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使用方法是</a:t>
            </a:r>
            <a:r>
              <a:rPr lang="en-US" altLang="zh-CN" sz="2800">
                <a:ea typeface="宋体" panose="02010600030101010101" pitchFamily="2" charset="-122"/>
              </a:rPr>
              <a:t>:</a:t>
            </a:r>
            <a:r>
              <a:rPr lang="zh-CN" altLang="en-US" sz="2800">
                <a:ea typeface="宋体" panose="02010600030101010101" pitchFamily="2" charset="-122"/>
              </a:rPr>
              <a:t>在画图时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用曲线板的不同曲率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通过调整和你要画的曲率相适应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然后依曲线板作图就可以了</a:t>
            </a:r>
            <a:r>
              <a:rPr lang="en-US" altLang="zh-CN" sz="2800">
                <a:ea typeface="宋体" panose="02010600030101010101" pitchFamily="2" charset="-122"/>
              </a:rPr>
              <a:t>.</a:t>
            </a:r>
            <a:r>
              <a:rPr lang="zh-CN" altLang="en-US" sz="2800">
                <a:ea typeface="宋体" panose="02010600030101010101" pitchFamily="2" charset="-122"/>
              </a:rPr>
              <a:t>另一种情况是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在作图之前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先选点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然后用曲线板连线</a:t>
            </a:r>
            <a:r>
              <a:rPr lang="en-US" altLang="zh-CN" sz="2800"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15365" name="Picture 8" descr="2008030713343198039">
            <a:extLst>
              <a:ext uri="{FF2B5EF4-FFF2-40B4-BE49-F238E27FC236}">
                <a16:creationId xmlns:a16="http://schemas.microsoft.com/office/drawing/2014/main" id="{73A607C2-6A18-43A8-B602-9C91C47B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762375"/>
            <a:ext cx="4114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9">
            <a:extLst>
              <a:ext uri="{FF2B5EF4-FFF2-40B4-BE49-F238E27FC236}">
                <a16:creationId xmlns:a16="http://schemas.microsoft.com/office/drawing/2014/main" id="{2C3881D6-D966-4A27-A8A3-CBA020A7A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4054475"/>
            <a:ext cx="500697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Rectangle 9">
            <a:extLst>
              <a:ext uri="{FF2B5EF4-FFF2-40B4-BE49-F238E27FC236}">
                <a16:creationId xmlns:a16="http://schemas.microsoft.com/office/drawing/2014/main" id="{BC165590-11C2-4EFB-8067-DE75079AC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5368" name="Object 8">
            <a:extLst>
              <a:ext uri="{FF2B5EF4-FFF2-40B4-BE49-F238E27FC236}">
                <a16:creationId xmlns:a16="http://schemas.microsoft.com/office/drawing/2014/main" id="{03290971-5A1C-4A7C-BC5F-A2D349817B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6750" y="0"/>
          <a:ext cx="28892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Visio" r:id="rId5" imgW="2296744" imgH="886739" progId="Visio.Drawing.11">
                  <p:embed/>
                </p:oleObj>
              </mc:Choice>
              <mc:Fallback>
                <p:oleObj name="Visio" r:id="rId5" imgW="2296744" imgH="886739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0" y="0"/>
                        <a:ext cx="288925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>
            <a:extLst>
              <a:ext uri="{FF2B5EF4-FFF2-40B4-BE49-F238E27FC236}">
                <a16:creationId xmlns:a16="http://schemas.microsoft.com/office/drawing/2014/main" id="{83C1B086-B776-4A82-90C1-07A5ABAC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C43332-6C27-419F-A683-7C8980E9941E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F6FFE40-7951-46A7-B0DC-E92BD170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几何方法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B275DA1-AF5B-45BA-8E37-9E0A953E6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样条：</a:t>
            </a:r>
          </a:p>
        </p:txBody>
      </p:sp>
      <p:pic>
        <p:nvPicPr>
          <p:cNvPr id="16389" name="Picture 4" descr="ducks_and_spline_lofting_copy">
            <a:extLst>
              <a:ext uri="{FF2B5EF4-FFF2-40B4-BE49-F238E27FC236}">
                <a16:creationId xmlns:a16="http://schemas.microsoft.com/office/drawing/2014/main" id="{820063AE-22F8-496B-B4EB-E0933CB2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63" y="1439863"/>
            <a:ext cx="6967537" cy="526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AutoShape 5">
            <a:extLst>
              <a:ext uri="{FF2B5EF4-FFF2-40B4-BE49-F238E27FC236}">
                <a16:creationId xmlns:a16="http://schemas.microsoft.com/office/drawing/2014/main" id="{45B405A4-21F2-410E-9DA1-14542FB8A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5348288"/>
            <a:ext cx="2409825" cy="747712"/>
          </a:xfrm>
          <a:prstGeom prst="wedgeRoundRectCallout">
            <a:avLst>
              <a:gd name="adj1" fmla="val 50921"/>
              <a:gd name="adj2" fmla="val -13895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320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缺点？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6">
            <a:extLst>
              <a:ext uri="{FF2B5EF4-FFF2-40B4-BE49-F238E27FC236}">
                <a16:creationId xmlns:a16="http://schemas.microsoft.com/office/drawing/2014/main" id="{D53ACDD0-97DC-4225-B8D7-EB7EAB94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24EA91-E20C-43A6-9FBB-063E554F2323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00DBDC7-2A72-4FC0-9154-C6A625A09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9533062E-7461-484C-A2DD-1993CB33B31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9512300" cy="51816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曲线板与样条方法表示曲线的缺点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eaLnBrk="1" hangingPunct="1">
              <a:buFont typeface="Times New Roman" panose="02020603050405020304" pitchFamily="18" charset="0"/>
              <a:buChar char="–"/>
            </a:pPr>
            <a:r>
              <a:rPr lang="zh-CN" altLang="en-US">
                <a:ea typeface="宋体" panose="02010600030101010101" pitchFamily="2" charset="-122"/>
              </a:rPr>
              <a:t>无法分析性表示</a:t>
            </a:r>
          </a:p>
          <a:p>
            <a:pPr eaLnBrk="1" hangingPunct="1">
              <a:buFont typeface="Times New Roman" panose="02020603050405020304" pitchFamily="18" charset="0"/>
              <a:buChar char="–"/>
            </a:pPr>
            <a:r>
              <a:rPr lang="zh-CN" altLang="en-US">
                <a:ea typeface="宋体" panose="02010600030101010101" pitchFamily="2" charset="-122"/>
              </a:rPr>
              <a:t>不易保存与再用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的出发点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eaLnBrk="1" hangingPunct="1">
              <a:buFont typeface="Times New Roman" panose="02020603050405020304" pitchFamily="18" charset="0"/>
              <a:buChar char="–"/>
            </a:pPr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面向几何而不是代数</a:t>
            </a:r>
            <a:endParaRPr lang="en-US" altLang="zh-CN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eaLnBrk="1" hangingPunct="1">
              <a:buFont typeface="Times New Roman" panose="02020603050405020304" pitchFamily="18" charset="0"/>
              <a:buChar char="–"/>
            </a:pPr>
            <a:r>
              <a:rPr lang="zh-CN" altLang="en-US">
                <a:ea typeface="宋体" panose="02010600030101010101" pitchFamily="2" charset="-122"/>
              </a:rPr>
              <a:t>直观交互地控制设计对象直到输出形状与预期相符</a:t>
            </a:r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E18ADA94-A835-41DC-AAFC-80A78FD5A5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3375" y="4837113"/>
          <a:ext cx="3222625" cy="202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Visio" r:id="rId3" imgW="2658847" imgH="1666837" progId="Visio.Drawing.11">
                  <p:embed/>
                </p:oleObj>
              </mc:Choice>
              <mc:Fallback>
                <p:oleObj name="Visio" r:id="rId3" imgW="2658847" imgH="1666837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75" y="4837113"/>
                        <a:ext cx="3222625" cy="202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>
            <a:extLst>
              <a:ext uri="{FF2B5EF4-FFF2-40B4-BE49-F238E27FC236}">
                <a16:creationId xmlns:a16="http://schemas.microsoft.com/office/drawing/2014/main" id="{7AB26A90-4D12-40A1-AE41-BC4D1B1B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F67F1A-5F90-479E-865A-9663C097FBEE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EFE292-DB2B-4B4C-AB6C-BB8190F44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参数表示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F66EF98-4DA1-446A-B36B-BF0DBA9E40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5438" y="1079500"/>
            <a:ext cx="9159875" cy="3671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1.</a:t>
            </a:r>
            <a:r>
              <a:rPr lang="zh-CN" altLang="en-US">
                <a:ea typeface="宋体" panose="02010600030101010101" pitchFamily="2" charset="-122"/>
              </a:rPr>
              <a:t>线性插值</a:t>
            </a:r>
          </a:p>
        </p:txBody>
      </p:sp>
      <p:pic>
        <p:nvPicPr>
          <p:cNvPr id="18437" name="Picture 4">
            <a:extLst>
              <a:ext uri="{FF2B5EF4-FFF2-40B4-BE49-F238E27FC236}">
                <a16:creationId xmlns:a16="http://schemas.microsoft.com/office/drawing/2014/main" id="{61AC1119-700B-4D38-BF85-6A3F8023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905000"/>
            <a:ext cx="2792413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linearinterpolation2">
            <a:extLst>
              <a:ext uri="{FF2B5EF4-FFF2-40B4-BE49-F238E27FC236}">
                <a16:creationId xmlns:a16="http://schemas.microsoft.com/office/drawing/2014/main" id="{AA326088-C9C6-493E-A682-369399286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2151063"/>
            <a:ext cx="3533775" cy="14319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7">
            <a:extLst>
              <a:ext uri="{FF2B5EF4-FFF2-40B4-BE49-F238E27FC236}">
                <a16:creationId xmlns:a16="http://schemas.microsoft.com/office/drawing/2014/main" id="{48A6A29A-945E-43C7-86DD-089D3DC0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A96383-9745-4EBA-A3F4-C7CEB0ED0245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9DEADAF-E879-428A-985B-CB3B89A96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参数表示</a:t>
            </a:r>
          </a:p>
        </p:txBody>
      </p:sp>
      <p:sp>
        <p:nvSpPr>
          <p:cNvPr id="5127" name="Rectangle 3">
            <a:extLst>
              <a:ext uri="{FF2B5EF4-FFF2-40B4-BE49-F238E27FC236}">
                <a16:creationId xmlns:a16="http://schemas.microsoft.com/office/drawing/2014/main" id="{A4E21763-244B-4E66-B8C6-D6B934D493D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47750"/>
            <a:ext cx="9391650" cy="535305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直线的参数形式：</a:t>
            </a: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表示成矩阵形式为：</a:t>
            </a:r>
            <a:r>
              <a:rPr lang="zh-CN" altLang="en-US" sz="2800">
                <a:ea typeface="宋体" panose="02010600030101010101" pitchFamily="2" charset="-122"/>
              </a:rPr>
              <a:t/>
            </a:r>
            <a:br>
              <a:rPr lang="zh-CN" altLang="en-US" sz="2800">
                <a:ea typeface="宋体" panose="02010600030101010101" pitchFamily="2" charset="-122"/>
              </a:rPr>
            </a:br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5122" name="Object 4">
            <a:extLst>
              <a:ext uri="{FF2B5EF4-FFF2-40B4-BE49-F238E27FC236}">
                <a16:creationId xmlns:a16="http://schemas.microsoft.com/office/drawing/2014/main" id="{630D7AEA-047E-44D7-B05A-FBF5B399E3E0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27675" y="987425"/>
          <a:ext cx="437832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6" name="Equation" r:id="rId3" imgW="1587500" imgH="419100" progId="Equation.DSMT4">
                  <p:embed/>
                </p:oleObj>
              </mc:Choice>
              <mc:Fallback>
                <p:oleObj name="Equation" r:id="rId3" imgW="1587500" imgH="419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675" y="987425"/>
                        <a:ext cx="4378325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>
            <a:extLst>
              <a:ext uri="{FF2B5EF4-FFF2-40B4-BE49-F238E27FC236}">
                <a16:creationId xmlns:a16="http://schemas.microsoft.com/office/drawing/2014/main" id="{5B463AE2-F3E7-4C47-A945-8C9F2ED26AD2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5568950" y="2151063"/>
          <a:ext cx="4337050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7" name="Equation" r:id="rId5" imgW="1727200" imgH="419100" progId="Equation.DSMT4">
                  <p:embed/>
                </p:oleObj>
              </mc:Choice>
              <mc:Fallback>
                <p:oleObj name="Equation" r:id="rId5" imgW="17272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2151063"/>
                        <a:ext cx="4337050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6">
            <a:extLst>
              <a:ext uri="{FF2B5EF4-FFF2-40B4-BE49-F238E27FC236}">
                <a16:creationId xmlns:a16="http://schemas.microsoft.com/office/drawing/2014/main" id="{A86942D9-CAB4-4FDC-95D2-5E96EFAA9A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25" y="2162175"/>
          <a:ext cx="49657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8" name="Equation" r:id="rId7" imgW="1930400" imgH="393700" progId="Equation.DSMT4">
                  <p:embed/>
                </p:oleObj>
              </mc:Choice>
              <mc:Fallback>
                <p:oleObj name="Equation" r:id="rId7" imgW="19304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2162175"/>
                        <a:ext cx="49657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7" descr="linearinterpolation2">
            <a:extLst>
              <a:ext uri="{FF2B5EF4-FFF2-40B4-BE49-F238E27FC236}">
                <a16:creationId xmlns:a16="http://schemas.microsoft.com/office/drawing/2014/main" id="{F0B32185-400A-4852-B2F1-2D3FC2954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330575"/>
            <a:ext cx="3533775" cy="14319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7943F8DF-8E3B-4AF5-A99F-761CC76AE0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913" y="4446588"/>
          <a:ext cx="58642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9" name="Equation" r:id="rId10" imgW="2159000" imgH="393700" progId="Equation.DSMT4">
                  <p:embed/>
                </p:oleObj>
              </mc:Choice>
              <mc:Fallback>
                <p:oleObj name="Equation" r:id="rId10" imgW="21590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3" y="4446588"/>
                        <a:ext cx="586422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6">
            <a:extLst>
              <a:ext uri="{FF2B5EF4-FFF2-40B4-BE49-F238E27FC236}">
                <a16:creationId xmlns:a16="http://schemas.microsoft.com/office/drawing/2014/main" id="{C45E98BC-60C4-4A2A-A018-346888D9CF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713" y="3246438"/>
          <a:ext cx="20351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0" name="Equation" r:id="rId12" imgW="748975" imgH="393529" progId="Equation.DSMT4">
                  <p:embed/>
                </p:oleObj>
              </mc:Choice>
              <mc:Fallback>
                <p:oleObj name="Equation" r:id="rId12" imgW="748975" imgH="39352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3" y="3246438"/>
                        <a:ext cx="20351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6">
            <a:extLst>
              <a:ext uri="{FF2B5EF4-FFF2-40B4-BE49-F238E27FC236}">
                <a16:creationId xmlns:a16="http://schemas.microsoft.com/office/drawing/2014/main" id="{E03BEFB8-7810-4FDB-9AAA-8D5F5A9D2E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400" y="5784850"/>
          <a:ext cx="54165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name="Equation" r:id="rId14" imgW="1993900" imgH="393700" progId="Equation.DSMT4">
                  <p:embed/>
                </p:oleObj>
              </mc:Choice>
              <mc:Fallback>
                <p:oleObj name="Equation" r:id="rId14" imgW="19939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5784850"/>
                        <a:ext cx="541655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7">
            <a:extLst>
              <a:ext uri="{FF2B5EF4-FFF2-40B4-BE49-F238E27FC236}">
                <a16:creationId xmlns:a16="http://schemas.microsoft.com/office/drawing/2014/main" id="{25483BCE-4AB7-419C-9E00-43EB31DA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147334-6E4E-4DCA-98EE-76E20BE28B40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F48F56D-64CB-45D0-B6FE-EF105B873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参数表示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A5EF3CA-4435-4D52-97A4-DE0BA51179D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09650"/>
            <a:ext cx="9391650" cy="535305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二次曲线的参数形式如下：</a:t>
            </a: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表示成矩阵形式为：</a:t>
            </a:r>
            <a:r>
              <a:rPr lang="zh-CN" altLang="en-US" sz="2800">
                <a:ea typeface="宋体" panose="02010600030101010101" pitchFamily="2" charset="-122"/>
              </a:rPr>
              <a:t/>
            </a:r>
            <a:br>
              <a:rPr lang="zh-CN" altLang="en-US" sz="2800">
                <a:ea typeface="宋体" panose="02010600030101010101" pitchFamily="2" charset="-122"/>
              </a:rPr>
            </a:br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6146" name="Object 4">
            <a:extLst>
              <a:ext uri="{FF2B5EF4-FFF2-40B4-BE49-F238E27FC236}">
                <a16:creationId xmlns:a16="http://schemas.microsoft.com/office/drawing/2014/main" id="{19653DE7-3379-49BF-9A7C-F70386EC05A7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88963" y="1617663"/>
          <a:ext cx="49530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Equation" r:id="rId3" imgW="1905000" imgH="444500" progId="Equation.DSMT4">
                  <p:embed/>
                </p:oleObj>
              </mc:Choice>
              <mc:Fallback>
                <p:oleObj name="Equation" r:id="rId3" imgW="1905000" imgH="444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617663"/>
                        <a:ext cx="49530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5">
            <a:extLst>
              <a:ext uri="{FF2B5EF4-FFF2-40B4-BE49-F238E27FC236}">
                <a16:creationId xmlns:a16="http://schemas.microsoft.com/office/drawing/2014/main" id="{469EC8F7-7B01-4B43-906B-20D010B3CBB5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5950" y="2871788"/>
          <a:ext cx="5518150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Equation" r:id="rId5" imgW="2197100" imgH="419100" progId="Equation.DSMT4">
                  <p:embed/>
                </p:oleObj>
              </mc:Choice>
              <mc:Fallback>
                <p:oleObj name="Equation" r:id="rId5" imgW="21971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2871788"/>
                        <a:ext cx="5518150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6">
            <a:extLst>
              <a:ext uri="{FF2B5EF4-FFF2-40B4-BE49-F238E27FC236}">
                <a16:creationId xmlns:a16="http://schemas.microsoft.com/office/drawing/2014/main" id="{E87444FF-C87E-427F-A0D9-5EF8D1A71B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0713" y="4262438"/>
          <a:ext cx="43148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4" name="Equation" r:id="rId7" imgW="1586811" imgH="203112" progId="Equation.DSMT4">
                  <p:embed/>
                </p:oleObj>
              </mc:Choice>
              <mc:Fallback>
                <p:oleObj name="Equation" r:id="rId7" imgW="1586811" imgH="203112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713" y="4262438"/>
                        <a:ext cx="431482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8" name="Picture 4">
            <a:extLst>
              <a:ext uri="{FF2B5EF4-FFF2-40B4-BE49-F238E27FC236}">
                <a16:creationId xmlns:a16="http://schemas.microsoft.com/office/drawing/2014/main" id="{6E203212-A261-4158-B16A-C9FE63CF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8" y="1176338"/>
            <a:ext cx="3776662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4CEDEC8A-DF40-4B33-A067-078F8EB9C8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775" y="4922838"/>
          <a:ext cx="49688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5" name="Equation" r:id="rId10" imgW="1828800" imgH="622300" progId="Equation.DSMT4">
                  <p:embed/>
                </p:oleObj>
              </mc:Choice>
              <mc:Fallback>
                <p:oleObj name="Equation" r:id="rId10" imgW="1828800" imgH="622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4922838"/>
                        <a:ext cx="4968875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7">
            <a:extLst>
              <a:ext uri="{FF2B5EF4-FFF2-40B4-BE49-F238E27FC236}">
                <a16:creationId xmlns:a16="http://schemas.microsoft.com/office/drawing/2014/main" id="{25F5261C-75B5-4D5B-85A5-24FA9716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2B8D57-E54D-43FF-8DD2-00D609B27E39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1507" name="Rectangle 8">
            <a:extLst>
              <a:ext uri="{FF2B5EF4-FFF2-40B4-BE49-F238E27FC236}">
                <a16:creationId xmlns:a16="http://schemas.microsoft.com/office/drawing/2014/main" id="{D8CC28EC-C865-4D98-BCC6-CB5F3BE303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参数表示</a:t>
            </a:r>
          </a:p>
        </p:txBody>
      </p:sp>
      <p:sp>
        <p:nvSpPr>
          <p:cNvPr id="7175" name="Rectangle 3">
            <a:extLst>
              <a:ext uri="{FF2B5EF4-FFF2-40B4-BE49-F238E27FC236}">
                <a16:creationId xmlns:a16="http://schemas.microsoft.com/office/drawing/2014/main" id="{3541865B-0603-4EED-A822-7BA612196A0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47750"/>
            <a:ext cx="9391650" cy="535305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三次曲线的表达式如下：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表示成矩阵形式为：</a:t>
            </a:r>
            <a:r>
              <a:rPr lang="zh-CN" altLang="en-US" sz="2800">
                <a:ea typeface="宋体" panose="02010600030101010101" pitchFamily="2" charset="-122"/>
              </a:rPr>
              <a:t/>
            </a:r>
            <a:br>
              <a:rPr lang="zh-CN" altLang="en-US" sz="2800">
                <a:ea typeface="宋体" panose="02010600030101010101" pitchFamily="2" charset="-122"/>
              </a:rPr>
            </a:br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7170" name="Object 4">
            <a:extLst>
              <a:ext uri="{FF2B5EF4-FFF2-40B4-BE49-F238E27FC236}">
                <a16:creationId xmlns:a16="http://schemas.microsoft.com/office/drawing/2014/main" id="{4F355D00-B6C5-46F1-8844-0DD154FC8A3F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0238" y="1576388"/>
          <a:ext cx="6907212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name="Equation" r:id="rId3" imgW="2235200" imgH="444500" progId="Equation.DSMT4">
                  <p:embed/>
                </p:oleObj>
              </mc:Choice>
              <mc:Fallback>
                <p:oleObj name="Equation" r:id="rId3" imgW="2235200" imgH="444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1576388"/>
                        <a:ext cx="6907212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7">
            <a:extLst>
              <a:ext uri="{FF2B5EF4-FFF2-40B4-BE49-F238E27FC236}">
                <a16:creationId xmlns:a16="http://schemas.microsoft.com/office/drawing/2014/main" id="{14F7AC36-5DF9-4DF7-A50F-77BE728BEC30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669925" y="2882900"/>
          <a:ext cx="70897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7" name="Equation" r:id="rId5" imgW="2667000" imgH="419100" progId="Equation.DSMT4">
                  <p:embed/>
                </p:oleObj>
              </mc:Choice>
              <mc:Fallback>
                <p:oleObj name="Equation" r:id="rId5" imgW="26670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2882900"/>
                        <a:ext cx="70897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0">
            <a:extLst>
              <a:ext uri="{FF2B5EF4-FFF2-40B4-BE49-F238E27FC236}">
                <a16:creationId xmlns:a16="http://schemas.microsoft.com/office/drawing/2014/main" id="{9030ACA8-621D-4D17-9775-DFBD48F72C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063" y="4635500"/>
          <a:ext cx="601186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8" name="Equation" r:id="rId7" imgW="1892300" imgH="203200" progId="Equation.DSMT4">
                  <p:embed/>
                </p:oleObj>
              </mc:Choice>
              <mc:Fallback>
                <p:oleObj name="Equation" r:id="rId7" imgW="1892300" imgH="20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4635500"/>
                        <a:ext cx="6011862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658DC841-6D64-4FB4-992D-4A8230C32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回 顾</a:t>
            </a:r>
          </a:p>
        </p:txBody>
      </p:sp>
      <p:sp>
        <p:nvSpPr>
          <p:cNvPr id="73731" name="内容占位符 2">
            <a:extLst>
              <a:ext uri="{FF2B5EF4-FFF2-40B4-BE49-F238E27FC236}">
                <a16:creationId xmlns:a16="http://schemas.microsoft.com/office/drawing/2014/main" id="{A805C724-4C32-48BC-AC26-C01A0D018A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7650" y="1033463"/>
            <a:ext cx="9493250" cy="5367337"/>
          </a:xfrm>
        </p:spPr>
        <p:txBody>
          <a:bodyPr/>
          <a:lstStyle/>
          <a:p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建模</a:t>
            </a:r>
            <a:r>
              <a:rPr lang="en-US" altLang="zh-CN">
                <a:ea typeface="宋体" panose="02010600030101010101" pitchFamily="2" charset="-122"/>
              </a:rPr>
              <a:t>:</a:t>
            </a:r>
            <a:r>
              <a:rPr lang="zh-CN" altLang="en-US">
                <a:ea typeface="宋体" panose="02010600030101010101" pitchFamily="2" charset="-122"/>
              </a:rPr>
              <a:t>多边形网格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渲染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solidFill>
                  <a:srgbClr val="000000"/>
                </a:solidFill>
                <a:ea typeface="宋体" panose="02010600030101010101" pitchFamily="2" charset="-122"/>
              </a:rPr>
              <a:t>投影</a:t>
            </a:r>
            <a:endParaRPr lang="en-US" altLang="zh-CN" sz="32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solidFill>
                  <a:srgbClr val="000000"/>
                </a:solidFill>
                <a:ea typeface="宋体" panose="02010600030101010101" pitchFamily="2" charset="-122"/>
              </a:rPr>
              <a:t>消隐</a:t>
            </a:r>
            <a:endParaRPr lang="en-US" altLang="zh-CN" sz="32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solidFill>
                  <a:srgbClr val="000000"/>
                </a:solidFill>
                <a:ea typeface="宋体" panose="02010600030101010101" pitchFamily="2" charset="-122"/>
              </a:rPr>
              <a:t>光照与明暗处理</a:t>
            </a:r>
            <a:endParaRPr lang="en-US" altLang="zh-CN" sz="32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2DC4A42E-1079-486E-B20E-367478D5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D1234F-C7D4-400D-9AB6-851E0EB81C1F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70661" name="Picture 4">
            <a:extLst>
              <a:ext uri="{FF2B5EF4-FFF2-40B4-BE49-F238E27FC236}">
                <a16:creationId xmlns:a16="http://schemas.microsoft.com/office/drawing/2014/main" id="{F2EAC490-C2E3-439D-8AEA-63CBC3E0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3897313"/>
            <a:ext cx="27559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5">
            <a:extLst>
              <a:ext uri="{FF2B5EF4-FFF2-40B4-BE49-F238E27FC236}">
                <a16:creationId xmlns:a16="http://schemas.microsoft.com/office/drawing/2014/main" id="{A6443AF1-42E5-4C4D-B1AD-09C6994D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3862388"/>
            <a:ext cx="2465388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5" name="Picture 6">
            <a:extLst>
              <a:ext uri="{FF2B5EF4-FFF2-40B4-BE49-F238E27FC236}">
                <a16:creationId xmlns:a16="http://schemas.microsoft.com/office/drawing/2014/main" id="{5E7E318F-C081-4894-B6E2-5729A7F3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75" y="3871913"/>
            <a:ext cx="2516188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4" name="Picture 4">
            <a:extLst>
              <a:ext uri="{FF2B5EF4-FFF2-40B4-BE49-F238E27FC236}">
                <a16:creationId xmlns:a16="http://schemas.microsoft.com/office/drawing/2014/main" id="{B6E0CCD3-03D3-4EC0-BB71-32841C2A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1176338"/>
            <a:ext cx="3100387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7">
            <a:extLst>
              <a:ext uri="{FF2B5EF4-FFF2-40B4-BE49-F238E27FC236}">
                <a16:creationId xmlns:a16="http://schemas.microsoft.com/office/drawing/2014/main" id="{BBEF54DB-C0CA-490C-887C-E1CF4AC4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2342A0-ED20-4FAB-A99B-3521AF92C403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2531" name="Rectangle 10">
            <a:extLst>
              <a:ext uri="{FF2B5EF4-FFF2-40B4-BE49-F238E27FC236}">
                <a16:creationId xmlns:a16="http://schemas.microsoft.com/office/drawing/2014/main" id="{A2E3DF00-7B3C-400D-A39B-5C293C5C66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参数表示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CBC38EBE-D11C-4F5D-B7EF-C32C857376F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3000375"/>
            <a:ext cx="4670425" cy="3400425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切向量：</a:t>
            </a:r>
          </a:p>
        </p:txBody>
      </p:sp>
      <p:graphicFrame>
        <p:nvGraphicFramePr>
          <p:cNvPr id="22533" name="Object 4">
            <a:extLst>
              <a:ext uri="{FF2B5EF4-FFF2-40B4-BE49-F238E27FC236}">
                <a16:creationId xmlns:a16="http://schemas.microsoft.com/office/drawing/2014/main" id="{DFF3494D-4C0A-447D-81CA-E6D0FF5153BA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8175" y="1039813"/>
          <a:ext cx="6875463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9" name="Equation" r:id="rId3" imgW="2235200" imgH="444500" progId="Equation.DSMT4">
                  <p:embed/>
                </p:oleObj>
              </mc:Choice>
              <mc:Fallback>
                <p:oleObj name="Equation" r:id="rId3" imgW="2235200" imgH="444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1039813"/>
                        <a:ext cx="6875463" cy="136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7">
            <a:extLst>
              <a:ext uri="{FF2B5EF4-FFF2-40B4-BE49-F238E27FC236}">
                <a16:creationId xmlns:a16="http://schemas.microsoft.com/office/drawing/2014/main" id="{04197A62-892B-4762-861E-686C6EF05F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313" y="3468688"/>
          <a:ext cx="68913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Equation" r:id="rId5" imgW="2057400" imgH="444500" progId="Equation.DSMT4">
                  <p:embed/>
                </p:oleObj>
              </mc:Choice>
              <mc:Fallback>
                <p:oleObj name="Equation" r:id="rId5" imgW="2057400" imgH="4445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3468688"/>
                        <a:ext cx="6891337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9">
            <a:extLst>
              <a:ext uri="{FF2B5EF4-FFF2-40B4-BE49-F238E27FC236}">
                <a16:creationId xmlns:a16="http://schemas.microsoft.com/office/drawing/2014/main" id="{FC1B3DD9-E8EB-486C-8FF3-635BE04C328D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727075" y="5018088"/>
          <a:ext cx="592137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1" name="Equation" r:id="rId7" imgW="1739900" imgH="203200" progId="Equation.DSMT4">
                  <p:embed/>
                </p:oleObj>
              </mc:Choice>
              <mc:Fallback>
                <p:oleObj name="Equation" r:id="rId7" imgW="17399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5018088"/>
                        <a:ext cx="592137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12">
            <a:extLst>
              <a:ext uri="{FF2B5EF4-FFF2-40B4-BE49-F238E27FC236}">
                <a16:creationId xmlns:a16="http://schemas.microsoft.com/office/drawing/2014/main" id="{1493D881-349D-47B6-B2CF-9396DF6493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563" y="2354263"/>
          <a:ext cx="6224587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2" name="Equation" r:id="rId9" imgW="1892300" imgH="203200" progId="Equation.DSMT4">
                  <p:embed/>
                </p:oleObj>
              </mc:Choice>
              <mc:Fallback>
                <p:oleObj name="Equation" r:id="rId9" imgW="1892300" imgH="203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2354263"/>
                        <a:ext cx="6224587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6">
            <a:extLst>
              <a:ext uri="{FF2B5EF4-FFF2-40B4-BE49-F238E27FC236}">
                <a16:creationId xmlns:a16="http://schemas.microsoft.com/office/drawing/2014/main" id="{EEFA4B26-143D-4797-8F73-5A9508E6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4B3255-4568-4C8C-9E0B-2E70CAD9F79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3555" name="Rectangle 6">
            <a:extLst>
              <a:ext uri="{FF2B5EF4-FFF2-40B4-BE49-F238E27FC236}">
                <a16:creationId xmlns:a16="http://schemas.microsoft.com/office/drawing/2014/main" id="{C19E663B-B60E-465C-AF54-07E2784C0C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参数表示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FF540CA-BF86-4D37-A42E-F84C07E01FB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9075" y="1055688"/>
            <a:ext cx="9380538" cy="5326062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三次曲线：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二次多项式，由于它只定义了一个灵活点，因此在逼近曲线时不够灵活</a:t>
            </a: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次数高于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的多项式虽然更加灵活，但也更加复杂，且缺少必要的稳定性</a:t>
            </a:r>
          </a:p>
        </p:txBody>
      </p:sp>
      <p:pic>
        <p:nvPicPr>
          <p:cNvPr id="23557" name="Picture 4">
            <a:extLst>
              <a:ext uri="{FF2B5EF4-FFF2-40B4-BE49-F238E27FC236}">
                <a16:creationId xmlns:a16="http://schemas.microsoft.com/office/drawing/2014/main" id="{0F490A72-29D3-4E08-931C-8F18B46C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3506788"/>
            <a:ext cx="47752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558" name="Object 12">
            <a:extLst>
              <a:ext uri="{FF2B5EF4-FFF2-40B4-BE49-F238E27FC236}">
                <a16:creationId xmlns:a16="http://schemas.microsoft.com/office/drawing/2014/main" id="{F5F8B9D4-82C1-4A37-96A6-844259BCA0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3338" y="1058863"/>
          <a:ext cx="58959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name="Equation" r:id="rId4" imgW="1892300" imgH="203200" progId="Equation.DSMT4">
                  <p:embed/>
                </p:oleObj>
              </mc:Choice>
              <mc:Fallback>
                <p:oleObj name="Equation" r:id="rId4" imgW="1892300" imgH="203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8" y="1058863"/>
                        <a:ext cx="58959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>
            <a:extLst>
              <a:ext uri="{FF2B5EF4-FFF2-40B4-BE49-F238E27FC236}">
                <a16:creationId xmlns:a16="http://schemas.microsoft.com/office/drawing/2014/main" id="{C335F4D5-FA3F-4C8A-9E3B-904AE390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29607E-343D-44FD-BD24-54D5F4747433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DEC0069-AE7F-4CF8-9090-E7CC14E29B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F62A5246-3B26-4111-B61B-FBC76E94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基本理论及参数表示法</a:t>
            </a:r>
          </a:p>
          <a:p>
            <a:pPr lvl="1" eaLnBrk="1" hangingPunct="1"/>
            <a:r>
              <a:rPr lang="en-US" altLang="zh-CN" sz="3200">
                <a:solidFill>
                  <a:schemeClr val="accent2"/>
                </a:solidFill>
                <a:ea typeface="宋体" panose="02010600030101010101" pitchFamily="2" charset="-122"/>
              </a:rPr>
              <a:t>Hermite</a:t>
            </a:r>
            <a:r>
              <a:rPr lang="zh-CN" altLang="en-US" sz="3200">
                <a:solidFill>
                  <a:schemeClr val="accent2"/>
                </a:solidFill>
                <a:ea typeface="宋体" panose="02010600030101010101" pitchFamily="2" charset="-122"/>
              </a:rPr>
              <a:t>曲线</a:t>
            </a:r>
            <a:endParaRPr lang="en-US" altLang="zh-CN" sz="320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Bezier</a:t>
            </a:r>
            <a:r>
              <a:rPr lang="zh-CN" altLang="en-US" sz="3200">
                <a:ea typeface="宋体" panose="02010600030101010101" pitchFamily="2" charset="-122"/>
              </a:rPr>
              <a:t>曲线</a:t>
            </a:r>
            <a:endParaRPr lang="en-US" altLang="zh-CN" sz="320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B</a:t>
            </a:r>
            <a:r>
              <a:rPr lang="zh-CN" altLang="en-US" sz="3200">
                <a:ea typeface="宋体" panose="02010600030101010101" pitchFamily="2" charset="-122"/>
              </a:rPr>
              <a:t>样条曲线</a:t>
            </a:r>
            <a:endParaRPr lang="en-US" altLang="zh-CN" sz="320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曲面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Picture 2" descr="https://timgsa.baidu.com/timg?image&amp;quality=80&amp;size=b9999_10000&amp;sec=1513615915582&amp;di=37866083e2fb756264837284ff84650a&amp;imgtype=0&amp;src=http%3A%2F%2Fwww.mfcad.com%2Fuploads%2Fallimg%2F110617%2F33818-11061G04605U2.jpg">
            <a:extLst>
              <a:ext uri="{FF2B5EF4-FFF2-40B4-BE49-F238E27FC236}">
                <a16:creationId xmlns:a16="http://schemas.microsoft.com/office/drawing/2014/main" id="{2F0C9116-F8E7-4B7F-8297-BC58C41BC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22" y="3056021"/>
            <a:ext cx="3853332" cy="3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7">
            <a:extLst>
              <a:ext uri="{FF2B5EF4-FFF2-40B4-BE49-F238E27FC236}">
                <a16:creationId xmlns:a16="http://schemas.microsoft.com/office/drawing/2014/main" id="{2CC17C23-F610-49A6-9D2F-F68D9A0F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805B54-7732-4978-9A67-6E49DF9F243C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B8A4E171-B624-46AF-B0EE-8C49CBB90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Hermit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</a:p>
        </p:txBody>
      </p:sp>
      <p:sp>
        <p:nvSpPr>
          <p:cNvPr id="10247" name="Rectangle 3">
            <a:extLst>
              <a:ext uri="{FF2B5EF4-FFF2-40B4-BE49-F238E27FC236}">
                <a16:creationId xmlns:a16="http://schemas.microsoft.com/office/drawing/2014/main" id="{E400A39E-9B39-4EC6-99B4-274F6DFA27E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7175" y="1092200"/>
            <a:ext cx="9351963" cy="51816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Hermite</a:t>
            </a:r>
            <a:r>
              <a:rPr lang="zh-CN" altLang="en-US">
                <a:ea typeface="宋体" panose="02010600030101010101" pitchFamily="2" charset="-122"/>
              </a:rPr>
              <a:t>曲线基于对四个量的控制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两个曲线开始与结束的点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两个曲线在端点处切线的向量 </a:t>
            </a: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</p:txBody>
      </p:sp>
      <p:graphicFrame>
        <p:nvGraphicFramePr>
          <p:cNvPr id="10242" name="Object 5">
            <a:extLst>
              <a:ext uri="{FF2B5EF4-FFF2-40B4-BE49-F238E27FC236}">
                <a16:creationId xmlns:a16="http://schemas.microsoft.com/office/drawing/2014/main" id="{EBBF6825-CAE8-4BBB-BF5B-20550E15745C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44513" y="4254500"/>
          <a:ext cx="4122737" cy="243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Equation" r:id="rId3" imgW="1397000" imgH="825500" progId="Equation.DSMT4">
                  <p:embed/>
                </p:oleObj>
              </mc:Choice>
              <mc:Fallback>
                <p:oleObj name="Equation" r:id="rId3" imgW="1397000" imgH="825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4254500"/>
                        <a:ext cx="4122737" cy="243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4">
            <a:extLst>
              <a:ext uri="{FF2B5EF4-FFF2-40B4-BE49-F238E27FC236}">
                <a16:creationId xmlns:a16="http://schemas.microsoft.com/office/drawing/2014/main" id="{9CD11E9E-E0E3-4910-AE27-27ABD3C6C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25" y="3971925"/>
            <a:ext cx="400685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3" name="Object 9">
            <a:extLst>
              <a:ext uri="{FF2B5EF4-FFF2-40B4-BE49-F238E27FC236}">
                <a16:creationId xmlns:a16="http://schemas.microsoft.com/office/drawing/2014/main" id="{4A2628B6-5CDA-4B02-954D-09FB734984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838" y="3317875"/>
          <a:ext cx="541496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" name="Equation" r:id="rId6" imgW="1739900" imgH="203200" progId="Equation.DSMT4">
                  <p:embed/>
                </p:oleObj>
              </mc:Choice>
              <mc:Fallback>
                <p:oleObj name="Equation" r:id="rId6" imgW="17399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3317875"/>
                        <a:ext cx="5414962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2">
            <a:extLst>
              <a:ext uri="{FF2B5EF4-FFF2-40B4-BE49-F238E27FC236}">
                <a16:creationId xmlns:a16="http://schemas.microsoft.com/office/drawing/2014/main" id="{9872DF0B-A897-439A-8CCF-6216CADEDB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538" y="2714625"/>
          <a:ext cx="56784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5" name="Equation" r:id="rId8" imgW="1892300" imgH="203200" progId="Equation.DSMT4">
                  <p:embed/>
                </p:oleObj>
              </mc:Choice>
              <mc:Fallback>
                <p:oleObj name="Equation" r:id="rId8" imgW="1892300" imgH="203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2714625"/>
                        <a:ext cx="56784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6">
            <a:extLst>
              <a:ext uri="{FF2B5EF4-FFF2-40B4-BE49-F238E27FC236}">
                <a16:creationId xmlns:a16="http://schemas.microsoft.com/office/drawing/2014/main" id="{9B22577C-2E9C-4BE9-8683-9E3AD706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641A70-C593-4737-82E8-3270B8AFD50D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6627" name="Rectangle 6">
            <a:extLst>
              <a:ext uri="{FF2B5EF4-FFF2-40B4-BE49-F238E27FC236}">
                <a16:creationId xmlns:a16="http://schemas.microsoft.com/office/drawing/2014/main" id="{070D2217-16D7-4128-BC98-20D45E629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Hermit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4F4E92-804E-49F9-AA5E-4EBA5920E87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55688"/>
            <a:ext cx="9402763" cy="5345112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整理就得到了所需的四个等式，写成线性方程组的形式如下：</a:t>
            </a:r>
            <a:br>
              <a:rPr lang="zh-CN" altLang="en-US" sz="2800">
                <a:ea typeface="宋体" panose="02010600030101010101" pitchFamily="2" charset="-122"/>
              </a:rPr>
            </a:br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26629" name="Object 5">
            <a:extLst>
              <a:ext uri="{FF2B5EF4-FFF2-40B4-BE49-F238E27FC236}">
                <a16:creationId xmlns:a16="http://schemas.microsoft.com/office/drawing/2014/main" id="{F56631FD-81C7-4DE1-8C92-C4355E4D78E9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631825" y="2063750"/>
          <a:ext cx="3814763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Equation" r:id="rId3" imgW="1358310" imgH="774364" progId="Equation.DSMT4">
                  <p:embed/>
                </p:oleObj>
              </mc:Choice>
              <mc:Fallback>
                <p:oleObj name="Equation" r:id="rId3" imgW="1358310" imgH="774364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2063750"/>
                        <a:ext cx="3814763" cy="2174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8">
            <a:extLst>
              <a:ext uri="{FF2B5EF4-FFF2-40B4-BE49-F238E27FC236}">
                <a16:creationId xmlns:a16="http://schemas.microsoft.com/office/drawing/2014/main" id="{C4810140-757A-42FA-8002-5124ADF77B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413" y="4308475"/>
          <a:ext cx="4943475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name="Equation" r:id="rId5" imgW="1624895" imgH="774364" progId="Equation.DSMT4">
                  <p:embed/>
                </p:oleObj>
              </mc:Choice>
              <mc:Fallback>
                <p:oleObj name="Equation" r:id="rId5" imgW="1624895" imgH="774364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4308475"/>
                        <a:ext cx="4943475" cy="2355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1" name="Picture 4">
            <a:extLst>
              <a:ext uri="{FF2B5EF4-FFF2-40B4-BE49-F238E27FC236}">
                <a16:creationId xmlns:a16="http://schemas.microsoft.com/office/drawing/2014/main" id="{C1B8C9AD-F862-4BFF-81AB-A19F931A7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4129088"/>
            <a:ext cx="37623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7">
            <a:extLst>
              <a:ext uri="{FF2B5EF4-FFF2-40B4-BE49-F238E27FC236}">
                <a16:creationId xmlns:a16="http://schemas.microsoft.com/office/drawing/2014/main" id="{BE93AC23-410A-4B20-82CE-3DF9DEC8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318381-45D5-40AE-AB26-5B257EDB0662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7651" name="Rectangle 5">
            <a:extLst>
              <a:ext uri="{FF2B5EF4-FFF2-40B4-BE49-F238E27FC236}">
                <a16:creationId xmlns:a16="http://schemas.microsoft.com/office/drawing/2014/main" id="{3DEF8CF0-8719-41A1-88FA-1A64BCEA4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Hermit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AE076325-2A8D-48D2-92B2-8F6285B568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回代得到</a:t>
            </a:r>
            <a:r>
              <a:rPr lang="en-US" altLang="zh-CN" sz="2800">
                <a:ea typeface="宋体" panose="02010600030101010101" pitchFamily="2" charset="-122"/>
              </a:rPr>
              <a:t>Hermite</a:t>
            </a:r>
            <a:r>
              <a:rPr lang="zh-CN" altLang="en-US" sz="2800">
                <a:ea typeface="宋体" panose="02010600030101010101" pitchFamily="2" charset="-122"/>
              </a:rPr>
              <a:t>曲线：</a:t>
            </a:r>
          </a:p>
        </p:txBody>
      </p:sp>
      <p:graphicFrame>
        <p:nvGraphicFramePr>
          <p:cNvPr id="27653" name="Object 4">
            <a:extLst>
              <a:ext uri="{FF2B5EF4-FFF2-40B4-BE49-F238E27FC236}">
                <a16:creationId xmlns:a16="http://schemas.microsoft.com/office/drawing/2014/main" id="{56EEC497-BE6A-44B9-805E-A74B8DBDA697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449263" y="1270000"/>
          <a:ext cx="6484937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1" name="Equation" r:id="rId3" imgW="2387600" imgH="1943100" progId="Equation.DSMT4">
                  <p:embed/>
                </p:oleObj>
              </mc:Choice>
              <mc:Fallback>
                <p:oleObj name="Equation" r:id="rId3" imgW="2387600" imgH="194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1270000"/>
                        <a:ext cx="6484937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9">
            <a:extLst>
              <a:ext uri="{FF2B5EF4-FFF2-40B4-BE49-F238E27FC236}">
                <a16:creationId xmlns:a16="http://schemas.microsoft.com/office/drawing/2014/main" id="{55D8507A-7802-4858-911C-3133A0256A5C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6416675" y="4413250"/>
          <a:ext cx="3441700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2" name="Equation" r:id="rId5" imgW="1308100" imgH="914400" progId="Equation.DSMT4">
                  <p:embed/>
                </p:oleObj>
              </mc:Choice>
              <mc:Fallback>
                <p:oleObj name="Equation" r:id="rId5" imgW="1308100" imgH="914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675" y="4413250"/>
                        <a:ext cx="3441700" cy="2406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algn="ctr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Rectangle 11">
            <a:extLst>
              <a:ext uri="{FF2B5EF4-FFF2-40B4-BE49-F238E27FC236}">
                <a16:creationId xmlns:a16="http://schemas.microsoft.com/office/drawing/2014/main" id="{8A7BB90A-658B-4EB4-B15E-2795EFA19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27656" name="Object 10">
            <a:extLst>
              <a:ext uri="{FF2B5EF4-FFF2-40B4-BE49-F238E27FC236}">
                <a16:creationId xmlns:a16="http://schemas.microsoft.com/office/drawing/2014/main" id="{E8598055-A97A-4F9A-9ECA-70E68F214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91350" y="1277938"/>
          <a:ext cx="2914650" cy="16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Visio" r:id="rId7" imgW="2588209" imgH="1501216" progId="Visio.Drawing.11">
                  <p:embed/>
                </p:oleObj>
              </mc:Choice>
              <mc:Fallback>
                <p:oleObj name="Visio" r:id="rId7" imgW="2588209" imgH="1501216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1350" y="1277938"/>
                        <a:ext cx="2914650" cy="169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7">
            <a:extLst>
              <a:ext uri="{FF2B5EF4-FFF2-40B4-BE49-F238E27FC236}">
                <a16:creationId xmlns:a16="http://schemas.microsoft.com/office/drawing/2014/main" id="{B8768425-FDB6-4F0A-90D4-F1E9E2F7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73E6D1-06B2-4C1A-BA50-41E490D2887D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9DC044B-1E41-4837-8CC3-5C5B99429B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Hermit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11A4FACC-3D1D-4625-9717-572B1D3222B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47750"/>
            <a:ext cx="9477375" cy="535305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</a:t>
            </a:r>
            <a:r>
              <a:rPr lang="en-US" altLang="zh-CN" i="1" baseline="-30000">
                <a:ea typeface="宋体" panose="02010600030101010101" pitchFamily="2" charset="-122"/>
              </a:rPr>
              <a:t>i</a:t>
            </a:r>
            <a:r>
              <a:rPr lang="zh-CN" altLang="en-US">
                <a:ea typeface="宋体" panose="02010600030101010101" pitchFamily="2" charset="-122"/>
              </a:rPr>
              <a:t>称为</a:t>
            </a:r>
            <a:r>
              <a:rPr lang="en-US" altLang="zh-CN" b="1">
                <a:ea typeface="宋体" panose="02010600030101010101" pitchFamily="2" charset="-122"/>
              </a:rPr>
              <a:t>Hermite</a:t>
            </a:r>
            <a:r>
              <a:rPr lang="zh-CN" altLang="en-US" b="1">
                <a:ea typeface="宋体" panose="02010600030101010101" pitchFamily="2" charset="-122"/>
              </a:rPr>
              <a:t>基函数（或混合函数，调和函数</a:t>
            </a:r>
            <a:r>
              <a:rPr lang="zh-CN" altLang="en-US">
                <a:ea typeface="宋体" panose="02010600030101010101" pitchFamily="2" charset="-122"/>
              </a:rPr>
              <a:t>）：</a:t>
            </a:r>
          </a:p>
        </p:txBody>
      </p:sp>
      <p:graphicFrame>
        <p:nvGraphicFramePr>
          <p:cNvPr id="13314" name="Object 4">
            <a:extLst>
              <a:ext uri="{FF2B5EF4-FFF2-40B4-BE49-F238E27FC236}">
                <a16:creationId xmlns:a16="http://schemas.microsoft.com/office/drawing/2014/main" id="{D8B74993-AD5E-474A-AF5E-0E3C5C082463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4206875" y="2465388"/>
          <a:ext cx="5580063" cy="426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4" name="Visio" r:id="rId3" imgW="4584960" imgH="3502080" progId="Visio.Drawing.6">
                  <p:embed/>
                </p:oleObj>
              </mc:Choice>
              <mc:Fallback>
                <p:oleObj name="Visio" r:id="rId3" imgW="4584960" imgH="350208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75" y="2465388"/>
                        <a:ext cx="5580063" cy="42624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6">
            <a:extLst>
              <a:ext uri="{FF2B5EF4-FFF2-40B4-BE49-F238E27FC236}">
                <a16:creationId xmlns:a16="http://schemas.microsoft.com/office/drawing/2014/main" id="{E0246461-C3A7-4872-A8BD-D08B77AF4E5F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596900" y="1687513"/>
          <a:ext cx="73802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5" name="Equation" r:id="rId5" imgW="2273300" imgH="190500" progId="Equation.DSMT4">
                  <p:embed/>
                </p:oleObj>
              </mc:Choice>
              <mc:Fallback>
                <p:oleObj name="Equation" r:id="rId5" imgW="2273300" imgH="190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1687513"/>
                        <a:ext cx="7380288" cy="619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9">
            <a:extLst>
              <a:ext uri="{FF2B5EF4-FFF2-40B4-BE49-F238E27FC236}">
                <a16:creationId xmlns:a16="http://schemas.microsoft.com/office/drawing/2014/main" id="{3C0E863E-3C82-4303-96CD-84F4A1DF3B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638" y="2559050"/>
          <a:ext cx="3459162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6" name="Equation" r:id="rId7" imgW="1308100" imgH="914400" progId="Equation.DSMT4">
                  <p:embed/>
                </p:oleObj>
              </mc:Choice>
              <mc:Fallback>
                <p:oleObj name="Equation" r:id="rId7" imgW="1308100" imgH="914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2559050"/>
                        <a:ext cx="3459162" cy="2417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algn="ctr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>
            <a:extLst>
              <a:ext uri="{FF2B5EF4-FFF2-40B4-BE49-F238E27FC236}">
                <a16:creationId xmlns:a16="http://schemas.microsoft.com/office/drawing/2014/main" id="{9AA45C60-DF19-4CD1-858A-E91B91A0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EF0436-91B1-42BF-94EB-7ED100E474D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C0AC147-6778-4EAA-9E17-3A13B85761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Hermit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119EAED0-72DA-4097-AA5E-8E694F743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特点分析</a:t>
            </a: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可局部调整</a:t>
            </a:r>
            <a:r>
              <a:rPr lang="en-US" altLang="zh-CN" sz="3200">
                <a:ea typeface="宋体" panose="02010600030101010101" pitchFamily="2" charset="-122"/>
              </a:rPr>
              <a:t>: </a:t>
            </a:r>
            <a:r>
              <a:rPr lang="zh-CN" altLang="en-US" sz="3200">
                <a:ea typeface="宋体" panose="02010600030101010101" pitchFamily="2" charset="-122"/>
              </a:rPr>
              <a:t>每个曲线段仅依赖于端点约束</a:t>
            </a:r>
            <a:endParaRPr lang="en-US" altLang="zh-CN" sz="320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通过斜率插值</a:t>
            </a:r>
            <a:r>
              <a:rPr lang="en-US" altLang="zh-CN" sz="3200">
                <a:ea typeface="宋体" panose="02010600030101010101" pitchFamily="2" charset="-122"/>
              </a:rPr>
              <a:t>: </a:t>
            </a:r>
            <a:r>
              <a:rPr lang="zh-CN" altLang="en-US" sz="3200">
                <a:ea typeface="宋体" panose="02010600030101010101" pitchFamily="2" charset="-122"/>
              </a:rPr>
              <a:t>实际应用中更好的方法是不输入曲线斜率值生成曲线</a:t>
            </a:r>
            <a:endParaRPr lang="en-US" altLang="zh-CN" sz="32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9701" name="Picture 4">
            <a:extLst>
              <a:ext uri="{FF2B5EF4-FFF2-40B4-BE49-F238E27FC236}">
                <a16:creationId xmlns:a16="http://schemas.microsoft.com/office/drawing/2014/main" id="{174E2039-3EF9-4C0F-9A82-AF668A627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3714750"/>
            <a:ext cx="4168775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>
            <a:extLst>
              <a:ext uri="{FF2B5EF4-FFF2-40B4-BE49-F238E27FC236}">
                <a16:creationId xmlns:a16="http://schemas.microsoft.com/office/drawing/2014/main" id="{576C8D98-636E-438D-BE40-5EA83E1C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339506-5FCC-4DBB-939C-271443EF1E2B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A8776C25-CBCA-4B7C-9745-FFE8068239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9791BD04-F3B5-453F-9849-CAB3E2011C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基本理论及参数表示法</a:t>
            </a: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Hermite</a:t>
            </a:r>
            <a:r>
              <a:rPr lang="zh-CN" altLang="en-US" sz="3200">
                <a:ea typeface="宋体" panose="02010600030101010101" pitchFamily="2" charset="-122"/>
              </a:rPr>
              <a:t>曲线</a:t>
            </a:r>
            <a:endParaRPr lang="en-US" altLang="zh-CN" sz="320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>
                <a:solidFill>
                  <a:schemeClr val="accent2"/>
                </a:solidFill>
                <a:ea typeface="宋体" panose="02010600030101010101" pitchFamily="2" charset="-122"/>
              </a:rPr>
              <a:t>Bezier</a:t>
            </a:r>
            <a:r>
              <a:rPr lang="zh-CN" altLang="en-US" sz="3200">
                <a:solidFill>
                  <a:schemeClr val="accent2"/>
                </a:solidFill>
                <a:ea typeface="宋体" panose="02010600030101010101" pitchFamily="2" charset="-122"/>
              </a:rPr>
              <a:t>曲线</a:t>
            </a:r>
            <a:endParaRPr lang="en-US" altLang="zh-CN" sz="320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B</a:t>
            </a:r>
            <a:r>
              <a:rPr lang="zh-CN" altLang="en-US" sz="3200">
                <a:ea typeface="宋体" panose="02010600030101010101" pitchFamily="2" charset="-122"/>
              </a:rPr>
              <a:t>样条曲线</a:t>
            </a:r>
            <a:endParaRPr lang="en-US" altLang="zh-CN" sz="320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曲面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Picture 2" descr="https://timgsa.baidu.com/timg?image&amp;quality=80&amp;size=b9999_10000&amp;sec=1513615915582&amp;di=37866083e2fb756264837284ff84650a&amp;imgtype=0&amp;src=http%3A%2F%2Fwww.mfcad.com%2Fuploads%2Fallimg%2F110617%2F33818-11061G04605U2.jpg">
            <a:extLst>
              <a:ext uri="{FF2B5EF4-FFF2-40B4-BE49-F238E27FC236}">
                <a16:creationId xmlns:a16="http://schemas.microsoft.com/office/drawing/2014/main" id="{0B401290-C9BB-4D9E-951C-E2C327F61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22" y="3056021"/>
            <a:ext cx="3853332" cy="3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7">
            <a:extLst>
              <a:ext uri="{FF2B5EF4-FFF2-40B4-BE49-F238E27FC236}">
                <a16:creationId xmlns:a16="http://schemas.microsoft.com/office/drawing/2014/main" id="{FA99763D-13FD-4511-B457-4CB43568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E60F70-E067-4503-AACC-881744EC92A9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BD76E3A-03E5-4CD1-B704-146E9DD5A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Cubic Bezier Curve</a:t>
            </a:r>
          </a:p>
        </p:txBody>
      </p:sp>
      <p:sp>
        <p:nvSpPr>
          <p:cNvPr id="14344" name="Rectangle 3">
            <a:extLst>
              <a:ext uri="{FF2B5EF4-FFF2-40B4-BE49-F238E27FC236}">
                <a16:creationId xmlns:a16="http://schemas.microsoft.com/office/drawing/2014/main" id="{9DF5D361-3DFC-427D-BA8F-039F1E0C68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73150"/>
            <a:ext cx="9505950" cy="532765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实际应用中 </a:t>
            </a:r>
            <a:r>
              <a:rPr lang="en-US" altLang="zh-CN">
                <a:ea typeface="宋体" panose="02010600030101010101" pitchFamily="2" charset="-122"/>
              </a:rPr>
              <a:t>Hermite</a:t>
            </a:r>
            <a:r>
              <a:rPr lang="zh-CN" altLang="en-US">
                <a:ea typeface="宋体" panose="02010600030101010101" pitchFamily="2" charset="-122"/>
              </a:rPr>
              <a:t>曲线直接指定切向量并不方便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法国数学家</a:t>
            </a:r>
            <a:r>
              <a:rPr lang="en-US" altLang="zh-CN">
                <a:ea typeface="宋体" panose="02010600030101010101" pitchFamily="2" charset="-122"/>
              </a:rPr>
              <a:t>P. Bézier: </a:t>
            </a:r>
            <a:r>
              <a:rPr lang="zh-CN" altLang="en-US">
                <a:ea typeface="宋体" panose="02010600030101010101" pitchFamily="2" charset="-122"/>
              </a:rPr>
              <a:t>可用位置矢量来代替它</a:t>
            </a:r>
            <a:endParaRPr lang="en-US" altLang="zh-CN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一次</a:t>
            </a:r>
            <a:r>
              <a:rPr lang="en-US" altLang="zh-CN">
                <a:ea typeface="宋体" panose="02010600030101010101" pitchFamily="2" charset="-122"/>
              </a:rPr>
              <a:t>Bézier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kumimoji="1" lang="zh-CN" altLang="en-US">
                <a:solidFill>
                  <a:schemeClr val="tx2"/>
                </a:solidFill>
                <a:ea typeface="宋体" panose="02010600030101010101" pitchFamily="2" charset="-122"/>
              </a:rPr>
              <a:t>二次</a:t>
            </a:r>
            <a:r>
              <a:rPr lang="en-US" altLang="zh-CN">
                <a:ea typeface="宋体" panose="02010600030101010101" pitchFamily="2" charset="-122"/>
              </a:rPr>
              <a:t>Bézier</a:t>
            </a:r>
            <a:r>
              <a:rPr kumimoji="1" lang="zh-CN" altLang="en-US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曲线</a:t>
            </a: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31749" name="Rectangle 7">
            <a:extLst>
              <a:ext uri="{FF2B5EF4-FFF2-40B4-BE49-F238E27FC236}">
                <a16:creationId xmlns:a16="http://schemas.microsoft.com/office/drawing/2014/main" id="{9872783C-5B1F-4E58-99D8-798C1A1DF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4338" name="Object 7">
            <a:extLst>
              <a:ext uri="{FF2B5EF4-FFF2-40B4-BE49-F238E27FC236}">
                <a16:creationId xmlns:a16="http://schemas.microsoft.com/office/drawing/2014/main" id="{EA819C8E-7A99-428F-A580-305BE52595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238" y="2847975"/>
          <a:ext cx="43084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Equation" r:id="rId3" imgW="1206500" imgH="228600" progId="Equation.DSMT4">
                  <p:embed/>
                </p:oleObj>
              </mc:Choice>
              <mc:Fallback>
                <p:oleObj name="Equation" r:id="rId3" imgW="12065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2847975"/>
                        <a:ext cx="43084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9">
            <a:extLst>
              <a:ext uri="{FF2B5EF4-FFF2-40B4-BE49-F238E27FC236}">
                <a16:creationId xmlns:a16="http://schemas.microsoft.com/office/drawing/2014/main" id="{5DCEA895-4CA2-4C55-8050-2D803FEA20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1625" y="2257425"/>
          <a:ext cx="2873375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7" name="Visio" r:id="rId5" imgW="1781366" imgH="1234440" progId="Visio.Drawing.11">
                  <p:embed/>
                </p:oleObj>
              </mc:Choice>
              <mc:Fallback>
                <p:oleObj name="Visio" r:id="rId5" imgW="1781366" imgH="123444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25" y="2257425"/>
                        <a:ext cx="2873375" cy="199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6">
            <a:extLst>
              <a:ext uri="{FF2B5EF4-FFF2-40B4-BE49-F238E27FC236}">
                <a16:creationId xmlns:a16="http://schemas.microsoft.com/office/drawing/2014/main" id="{3DCFDB83-99D7-4303-98DF-C662BED59A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8225" y="4483100"/>
          <a:ext cx="3787775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8" name="Visio" r:id="rId7" imgW="2658847" imgH="1666837" progId="Visio.Drawing.11">
                  <p:embed/>
                </p:oleObj>
              </mc:Choice>
              <mc:Fallback>
                <p:oleObj name="Visio" r:id="rId7" imgW="2658847" imgH="166683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225" y="4483100"/>
                        <a:ext cx="3787775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11">
            <a:extLst>
              <a:ext uri="{FF2B5EF4-FFF2-40B4-BE49-F238E27FC236}">
                <a16:creationId xmlns:a16="http://schemas.microsoft.com/office/drawing/2014/main" id="{331C8A8D-32C7-46E0-8A7C-93ED82D94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975" y="4137025"/>
          <a:ext cx="6664325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9" name="Equation" r:id="rId9" imgW="2387600" imgH="736600" progId="Equation.DSMT4">
                  <p:embed/>
                </p:oleObj>
              </mc:Choice>
              <mc:Fallback>
                <p:oleObj name="Equation" r:id="rId9" imgW="2387600" imgH="736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" y="4137025"/>
                        <a:ext cx="6664325" cy="187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6">
            <a:extLst>
              <a:ext uri="{FF2B5EF4-FFF2-40B4-BE49-F238E27FC236}">
                <a16:creationId xmlns:a16="http://schemas.microsoft.com/office/drawing/2014/main" id="{887221F6-3719-4003-AA46-2AB707C1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4550" y="6461125"/>
            <a:ext cx="31369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FF4379F-AC10-4759-98F3-DD9C489CC159}" type="slidenum">
              <a:rPr lang="zh-CN" altLang="en-US" sz="1400">
                <a:latin typeface="Arial" panose="020B0604020202020204" pitchFamily="34" charset="0"/>
              </a:rPr>
              <a:pPr algn="ctr"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E6A9F71-62E2-4706-BC86-888507DFD4B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219200" y="76200"/>
            <a:ext cx="8439150" cy="9144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ea typeface="宋体" panose="02010600030101010101" pitchFamily="2" charset="-122"/>
              </a:rPr>
              <a:t>多边形网格缺陷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BE0896B7-66D5-48FB-9E22-FDDB06C0339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6375" y="1047750"/>
            <a:ext cx="9320213" cy="225742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变形困难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基本单元为平面多边形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固定分辨率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曲线曲面造型</a:t>
            </a:r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pic>
        <p:nvPicPr>
          <p:cNvPr id="73737" name="Picture 16">
            <a:extLst>
              <a:ext uri="{FF2B5EF4-FFF2-40B4-BE49-F238E27FC236}">
                <a16:creationId xmlns:a16="http://schemas.microsoft.com/office/drawing/2014/main" id="{0739C11F-AA56-4338-B33B-7C0594076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4965700"/>
            <a:ext cx="281622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7" descr="Spline01.gif">
            <a:extLst>
              <a:ext uri="{FF2B5EF4-FFF2-40B4-BE49-F238E27FC236}">
                <a16:creationId xmlns:a16="http://schemas.microsoft.com/office/drawing/2014/main" id="{DCCE47B0-4F6F-43A7-8B55-433F6C947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4462463"/>
            <a:ext cx="6553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6">
            <a:extLst>
              <a:ext uri="{FF2B5EF4-FFF2-40B4-BE49-F238E27FC236}">
                <a16:creationId xmlns:a16="http://schemas.microsoft.com/office/drawing/2014/main" id="{6144B5A5-E8C2-40A4-91B5-7DCAD0B86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1095375"/>
            <a:ext cx="2516187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3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66565D4A-FDB9-4C41-985B-F2ED0CCBF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Cubic Bezier Curve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771" name="文本占位符 2">
            <a:extLst>
              <a:ext uri="{FF2B5EF4-FFF2-40B4-BE49-F238E27FC236}">
                <a16:creationId xmlns:a16="http://schemas.microsoft.com/office/drawing/2014/main" id="{5B44E4B9-38F2-4120-BD1A-5E0BD2E024B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052513"/>
            <a:ext cx="9377362" cy="51816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三次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772" name="灯片编号占位符 5">
            <a:extLst>
              <a:ext uri="{FF2B5EF4-FFF2-40B4-BE49-F238E27FC236}">
                <a16:creationId xmlns:a16="http://schemas.microsoft.com/office/drawing/2014/main" id="{AA22F32E-71D0-44BC-88AA-129E7600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508F2D-C56B-4DC1-A948-6BD6C5E8126B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graphicFrame>
        <p:nvGraphicFramePr>
          <p:cNvPr id="15362" name="Object 3">
            <a:extLst>
              <a:ext uri="{FF2B5EF4-FFF2-40B4-BE49-F238E27FC236}">
                <a16:creationId xmlns:a16="http://schemas.microsoft.com/office/drawing/2014/main" id="{DE71FE7D-37C2-48D4-9384-B8B35F0DC8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0063" y="4021138"/>
          <a:ext cx="6865937" cy="283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1" name="Visio" r:id="rId3" imgW="4496448" imgH="1858518" progId="Visio.Drawing.11">
                  <p:embed/>
                </p:oleObj>
              </mc:Choice>
              <mc:Fallback>
                <p:oleObj name="Visio" r:id="rId3" imgW="4496448" imgH="1858518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3" y="4021138"/>
                        <a:ext cx="6865937" cy="283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11">
            <a:extLst>
              <a:ext uri="{FF2B5EF4-FFF2-40B4-BE49-F238E27FC236}">
                <a16:creationId xmlns:a16="http://schemas.microsoft.com/office/drawing/2014/main" id="{B2218359-FB1D-464E-8C8F-E2D14780F5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600200"/>
          <a:ext cx="7712075" cy="243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Equation" r:id="rId5" imgW="2857500" imgH="990600" progId="Equation.DSMT4">
                  <p:embed/>
                </p:oleObj>
              </mc:Choice>
              <mc:Fallback>
                <p:oleObj name="Equation" r:id="rId5" imgW="2857500" imgH="990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600200"/>
                        <a:ext cx="7712075" cy="243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6">
            <a:extLst>
              <a:ext uri="{FF2B5EF4-FFF2-40B4-BE49-F238E27FC236}">
                <a16:creationId xmlns:a16="http://schemas.microsoft.com/office/drawing/2014/main" id="{1FB46A1A-3036-4113-A3BE-7927B6E7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D56280-3E59-4174-BFC4-48DFEBEBB616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CAF4930-9DFB-4538-9595-DE11C8276C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Bezier Curve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737D97E-F4F2-427D-8DCD-5C083950733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9210675" cy="5181600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n</a:t>
            </a:r>
            <a:r>
              <a:rPr lang="zh-CN" altLang="en-US" sz="2800">
                <a:ea typeface="宋体" panose="02010600030101010101" pitchFamily="2" charset="-122"/>
              </a:rPr>
              <a:t>阶</a:t>
            </a:r>
            <a:r>
              <a:rPr lang="en-US" altLang="zh-CN" sz="2800">
                <a:ea typeface="宋体" panose="02010600030101010101" pitchFamily="2" charset="-122"/>
              </a:rPr>
              <a:t>Bezier</a:t>
            </a:r>
            <a:r>
              <a:rPr lang="zh-CN" altLang="en-US" sz="2800">
                <a:ea typeface="宋体" panose="02010600030101010101" pitchFamily="2" charset="-122"/>
              </a:rPr>
              <a:t>曲线有一个统一的表达式，可以写作：</a:t>
            </a: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33797" name="Object 7">
            <a:extLst>
              <a:ext uri="{FF2B5EF4-FFF2-40B4-BE49-F238E27FC236}">
                <a16:creationId xmlns:a16="http://schemas.microsoft.com/office/drawing/2014/main" id="{AB6F6961-7D34-4A90-AECB-2754DFB3C1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4675" y="2184400"/>
          <a:ext cx="5292725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5" name="Equation" r:id="rId3" imgW="1549400" imgH="368300" progId="Equation.DSMT4">
                  <p:embed/>
                </p:oleObj>
              </mc:Choice>
              <mc:Fallback>
                <p:oleObj name="Equation" r:id="rId3" imgW="1549400" imgH="368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675" y="2184400"/>
                        <a:ext cx="5292725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8">
            <a:extLst>
              <a:ext uri="{FF2B5EF4-FFF2-40B4-BE49-F238E27FC236}">
                <a16:creationId xmlns:a16="http://schemas.microsoft.com/office/drawing/2014/main" id="{951C35A8-2B52-4177-B201-A5C496F075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275" y="3906838"/>
          <a:ext cx="9251950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Equation" r:id="rId5" imgW="2908300" imgH="393700" progId="Equation.DSMT4">
                  <p:embed/>
                </p:oleObj>
              </mc:Choice>
              <mc:Fallback>
                <p:oleObj name="Equation" r:id="rId5" imgW="29083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" y="3906838"/>
                        <a:ext cx="9251950" cy="125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7">
            <a:extLst>
              <a:ext uri="{FF2B5EF4-FFF2-40B4-BE49-F238E27FC236}">
                <a16:creationId xmlns:a16="http://schemas.microsoft.com/office/drawing/2014/main" id="{D30A9EAB-9313-4E4E-B9E3-79FB988D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27FE20-5066-4B38-A4BF-2F38BC21C481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6418AAE1-5608-4572-882E-2FA87B308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Cubic Bezier Curve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2C2FE15-3BBB-4C53-BBA4-6051EC2354F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77913"/>
            <a:ext cx="5318125" cy="5159375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三次</a:t>
            </a:r>
            <a:r>
              <a:rPr lang="en-US" altLang="zh-CN" sz="2800">
                <a:ea typeface="宋体" panose="02010600030101010101" pitchFamily="2" charset="-122"/>
              </a:rPr>
              <a:t>Bezier</a:t>
            </a:r>
            <a:r>
              <a:rPr lang="zh-CN" altLang="en-US" sz="2800">
                <a:ea typeface="宋体" panose="02010600030101010101" pitchFamily="2" charset="-122"/>
              </a:rPr>
              <a:t>曲线</a:t>
            </a:r>
            <a:r>
              <a:rPr lang="en-US" altLang="zh-CN" sz="2800">
                <a:ea typeface="宋体" panose="02010600030101010101" pitchFamily="2" charset="-122"/>
              </a:rPr>
              <a:t>:</a:t>
            </a:r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其中作为基函数的</a:t>
            </a:r>
            <a:r>
              <a:rPr lang="en-US" altLang="zh-CN" sz="2800">
                <a:ea typeface="宋体" panose="02010600030101010101" pitchFamily="2" charset="-122"/>
              </a:rPr>
              <a:t>4</a:t>
            </a:r>
            <a:r>
              <a:rPr lang="zh-CN" altLang="en-US" sz="2800">
                <a:ea typeface="宋体" panose="02010600030101010101" pitchFamily="2" charset="-122"/>
              </a:rPr>
              <a:t>个多项式称为</a:t>
            </a:r>
            <a:r>
              <a:rPr lang="en-US" altLang="zh-CN" sz="2800">
                <a:ea typeface="宋体" panose="02010600030101010101" pitchFamily="2" charset="-122"/>
              </a:rPr>
              <a:t>Bernstein</a:t>
            </a:r>
            <a:r>
              <a:rPr lang="zh-CN" altLang="en-US" sz="2800">
                <a:ea typeface="宋体" panose="02010600030101010101" pitchFamily="2" charset="-122"/>
              </a:rPr>
              <a:t>函数</a:t>
            </a:r>
          </a:p>
        </p:txBody>
      </p:sp>
      <p:graphicFrame>
        <p:nvGraphicFramePr>
          <p:cNvPr id="17410" name="Object 4">
            <a:extLst>
              <a:ext uri="{FF2B5EF4-FFF2-40B4-BE49-F238E27FC236}">
                <a16:creationId xmlns:a16="http://schemas.microsoft.com/office/drawing/2014/main" id="{9037CF2B-D69A-4B54-B404-D12C1A206047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6669088" y="2867025"/>
          <a:ext cx="3236912" cy="351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r:id="rId3" imgW="3420000" imgH="3718080" progId="Visio.Drawing.6">
                  <p:embed/>
                </p:oleObj>
              </mc:Choice>
              <mc:Fallback>
                <p:oleObj r:id="rId3" imgW="3420000" imgH="371808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088" y="2867025"/>
                        <a:ext cx="3236912" cy="35194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>
            <a:extLst>
              <a:ext uri="{FF2B5EF4-FFF2-40B4-BE49-F238E27FC236}">
                <a16:creationId xmlns:a16="http://schemas.microsoft.com/office/drawing/2014/main" id="{9E613D95-7455-4B87-BBBE-DC2EA5D06484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0" y="3671888"/>
          <a:ext cx="6451600" cy="221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9" name="Equation" r:id="rId5" imgW="3403600" imgH="1168400" progId="Equation.DSMT4">
                  <p:embed/>
                </p:oleObj>
              </mc:Choice>
              <mc:Fallback>
                <p:oleObj name="Equation" r:id="rId5" imgW="3403600" imgH="1168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671888"/>
                        <a:ext cx="6451600" cy="2214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>
            <a:extLst>
              <a:ext uri="{FF2B5EF4-FFF2-40B4-BE49-F238E27FC236}">
                <a16:creationId xmlns:a16="http://schemas.microsoft.com/office/drawing/2014/main" id="{28A8BC25-AF24-42DB-8463-C9EC042B7C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125" y="1652588"/>
          <a:ext cx="91995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0" name="Equation" r:id="rId7" imgW="3746500" imgH="203200" progId="Equation.DSMT4">
                  <p:embed/>
                </p:oleObj>
              </mc:Choice>
              <mc:Fallback>
                <p:oleObj name="Equation" r:id="rId7" imgW="3746500" imgH="20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1652588"/>
                        <a:ext cx="9199563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3">
            <a:extLst>
              <a:ext uri="{FF2B5EF4-FFF2-40B4-BE49-F238E27FC236}">
                <a16:creationId xmlns:a16="http://schemas.microsoft.com/office/drawing/2014/main" id="{A66F6AE1-16CA-463A-B279-848C4D7C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295E93-A34A-4B76-8928-5A4840693465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ACBEAD2-955C-4A5D-8221-0DC4A6FA1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825" y="1219200"/>
            <a:ext cx="3017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控制多边形   折线</a:t>
            </a:r>
          </a:p>
        </p:txBody>
      </p:sp>
      <p:sp>
        <p:nvSpPr>
          <p:cNvPr id="35844" name="AutoShape 4">
            <a:extLst>
              <a:ext uri="{FF2B5EF4-FFF2-40B4-BE49-F238E27FC236}">
                <a16:creationId xmlns:a16="http://schemas.microsoft.com/office/drawing/2014/main" id="{B2174DF8-9806-49E0-8820-CF5030403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1371600"/>
            <a:ext cx="412750" cy="228600"/>
          </a:xfrm>
          <a:prstGeom prst="rightArrow">
            <a:avLst>
              <a:gd name="adj1" fmla="val 50000"/>
              <a:gd name="adj2" fmla="val 451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35845" name="Object 5">
            <a:extLst>
              <a:ext uri="{FF2B5EF4-FFF2-40B4-BE49-F238E27FC236}">
                <a16:creationId xmlns:a16="http://schemas.microsoft.com/office/drawing/2014/main" id="{7624B978-09E3-4F8C-963A-8631D50409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8725" y="1295400"/>
          <a:ext cx="20637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5" r:id="rId4" imgW="609600" imgH="228600" progId="Equation.DSMT4">
                  <p:embed/>
                </p:oleObj>
              </mc:Choice>
              <mc:Fallback>
                <p:oleObj r:id="rId4" imgW="6096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725" y="1295400"/>
                        <a:ext cx="206375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Rectangle 7">
            <a:extLst>
              <a:ext uri="{FF2B5EF4-FFF2-40B4-BE49-F238E27FC236}">
                <a16:creationId xmlns:a16="http://schemas.microsoft.com/office/drawing/2014/main" id="{EBAABAD6-E16D-4032-9C2E-9597EB2E8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1828800"/>
            <a:ext cx="271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控制顶点   各点</a:t>
            </a:r>
          </a:p>
        </p:txBody>
      </p:sp>
      <p:sp>
        <p:nvSpPr>
          <p:cNvPr id="35847" name="AutoShape 8">
            <a:extLst>
              <a:ext uri="{FF2B5EF4-FFF2-40B4-BE49-F238E27FC236}">
                <a16:creationId xmlns:a16="http://schemas.microsoft.com/office/drawing/2014/main" id="{0E2132A8-1BAC-46FB-9F90-8DFD77E0A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0" y="1981200"/>
            <a:ext cx="412750" cy="228600"/>
          </a:xfrm>
          <a:prstGeom prst="rightArrow">
            <a:avLst>
              <a:gd name="adj1" fmla="val 50000"/>
              <a:gd name="adj2" fmla="val 451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35848" name="Object 9">
            <a:extLst>
              <a:ext uri="{FF2B5EF4-FFF2-40B4-BE49-F238E27FC236}">
                <a16:creationId xmlns:a16="http://schemas.microsoft.com/office/drawing/2014/main" id="{9F54EA61-FEA6-4243-9827-174BAB5536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5350" y="1905000"/>
          <a:ext cx="18161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6" r:id="rId6" imgW="761669" imgH="228501" progId="Equation.DSMT4">
                  <p:embed/>
                </p:oleObj>
              </mc:Choice>
              <mc:Fallback>
                <p:oleObj r:id="rId6" imgW="761669" imgH="228501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350" y="1905000"/>
                        <a:ext cx="18161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Rectangle 11">
            <a:extLst>
              <a:ext uri="{FF2B5EF4-FFF2-40B4-BE49-F238E27FC236}">
                <a16:creationId xmlns:a16="http://schemas.microsoft.com/office/drawing/2014/main" id="{3D44A2D2-30D2-47C0-990F-6828F83D0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362200"/>
            <a:ext cx="7604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控制多边形        是对</a:t>
            </a:r>
            <a:r>
              <a:rPr kumimoji="1" lang="en-US" altLang="zh-CN" sz="2400">
                <a:ea typeface="宋体" panose="02010600030101010101" pitchFamily="2" charset="-122"/>
              </a:rPr>
              <a:t>Bé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曲线    的大致勾画，   是对控制多边形的逼近。 </a:t>
            </a:r>
          </a:p>
        </p:txBody>
      </p:sp>
      <p:graphicFrame>
        <p:nvGraphicFramePr>
          <p:cNvPr id="35850" name="Object 12">
            <a:extLst>
              <a:ext uri="{FF2B5EF4-FFF2-40B4-BE49-F238E27FC236}">
                <a16:creationId xmlns:a16="http://schemas.microsoft.com/office/drawing/2014/main" id="{431824C6-0129-40DD-AD7B-4DE0FBEC79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5675" y="2487613"/>
          <a:ext cx="12954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7" r:id="rId8" imgW="609600" imgH="228600" progId="Equation.DSMT4">
                  <p:embed/>
                </p:oleObj>
              </mc:Choice>
              <mc:Fallback>
                <p:oleObj r:id="rId8" imgW="6096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2487613"/>
                        <a:ext cx="12954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1" name="Line 13">
            <a:extLst>
              <a:ext uri="{FF2B5EF4-FFF2-40B4-BE49-F238E27FC236}">
                <a16:creationId xmlns:a16="http://schemas.microsoft.com/office/drawing/2014/main" id="{2286C6B3-A8FB-416A-9C56-AA8A00AA71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3950" y="5297488"/>
            <a:ext cx="166688" cy="2365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2" name="Line 14">
            <a:extLst>
              <a:ext uri="{FF2B5EF4-FFF2-40B4-BE49-F238E27FC236}">
                <a16:creationId xmlns:a16="http://schemas.microsoft.com/office/drawing/2014/main" id="{0DF3CDFF-D510-4950-88B6-4E5DFD05DC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0638" y="5091113"/>
            <a:ext cx="179387" cy="2063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3" name="Line 15">
            <a:extLst>
              <a:ext uri="{FF2B5EF4-FFF2-40B4-BE49-F238E27FC236}">
                <a16:creationId xmlns:a16="http://schemas.microsoft.com/office/drawing/2014/main" id="{58AEE31C-5541-4A78-A011-BB98F0582F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0025" y="4916488"/>
            <a:ext cx="190500" cy="1746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4" name="Line 16">
            <a:extLst>
              <a:ext uri="{FF2B5EF4-FFF2-40B4-BE49-F238E27FC236}">
                <a16:creationId xmlns:a16="http://schemas.microsoft.com/office/drawing/2014/main" id="{8E156606-0108-4ED3-ABD3-4D158A8851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0525" y="4775200"/>
            <a:ext cx="200025" cy="1412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5" name="Line 17">
            <a:extLst>
              <a:ext uri="{FF2B5EF4-FFF2-40B4-BE49-F238E27FC236}">
                <a16:creationId xmlns:a16="http://schemas.microsoft.com/office/drawing/2014/main" id="{401CCCA2-219D-4928-84DC-01FE92C706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667250"/>
            <a:ext cx="209550" cy="1079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6" name="Line 18">
            <a:extLst>
              <a:ext uri="{FF2B5EF4-FFF2-40B4-BE49-F238E27FC236}">
                <a16:creationId xmlns:a16="http://schemas.microsoft.com/office/drawing/2014/main" id="{567B8217-A2B7-4B5B-9792-F32E55E05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0100" y="4591050"/>
            <a:ext cx="212725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7" name="Line 19">
            <a:extLst>
              <a:ext uri="{FF2B5EF4-FFF2-40B4-BE49-F238E27FC236}">
                <a16:creationId xmlns:a16="http://schemas.microsoft.com/office/drawing/2014/main" id="{FF2E0B69-9F93-4DE2-BA69-EAF928F2ED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2825" y="4543425"/>
            <a:ext cx="219075" cy="476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8" name="Line 20">
            <a:extLst>
              <a:ext uri="{FF2B5EF4-FFF2-40B4-BE49-F238E27FC236}">
                <a16:creationId xmlns:a16="http://schemas.microsoft.com/office/drawing/2014/main" id="{209A47D2-9A44-4AF0-ABF8-C8328C2E30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1900" y="4522788"/>
            <a:ext cx="219075" cy="206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9" name="Line 21">
            <a:extLst>
              <a:ext uri="{FF2B5EF4-FFF2-40B4-BE49-F238E27FC236}">
                <a16:creationId xmlns:a16="http://schemas.microsoft.com/office/drawing/2014/main" id="{CA9FDD9A-312F-4E0A-B06C-F0D6F8DAD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0975" y="4522788"/>
            <a:ext cx="223838" cy="47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0" name="Line 22">
            <a:extLst>
              <a:ext uri="{FF2B5EF4-FFF2-40B4-BE49-F238E27FC236}">
                <a16:creationId xmlns:a16="http://schemas.microsoft.com/office/drawing/2014/main" id="{82594D40-11FF-45DB-BF4E-888E438FC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4813" y="4527550"/>
            <a:ext cx="225425" cy="23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1" name="Line 23">
            <a:extLst>
              <a:ext uri="{FF2B5EF4-FFF2-40B4-BE49-F238E27FC236}">
                <a16:creationId xmlns:a16="http://schemas.microsoft.com/office/drawing/2014/main" id="{0F9C7934-AD41-4465-940C-E865BF4F94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4551363"/>
            <a:ext cx="223837" cy="38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2" name="Line 24">
            <a:extLst>
              <a:ext uri="{FF2B5EF4-FFF2-40B4-BE49-F238E27FC236}">
                <a16:creationId xmlns:a16="http://schemas.microsoft.com/office/drawing/2014/main" id="{176FD8A6-BEEB-415F-8991-2EDED21AB4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4075" y="4589463"/>
            <a:ext cx="223838" cy="460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3" name="Line 25">
            <a:extLst>
              <a:ext uri="{FF2B5EF4-FFF2-40B4-BE49-F238E27FC236}">
                <a16:creationId xmlns:a16="http://schemas.microsoft.com/office/drawing/2014/main" id="{20E93B84-B6D6-41B9-9564-C317C58B3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4635500"/>
            <a:ext cx="223837" cy="444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4" name="Line 26">
            <a:extLst>
              <a:ext uri="{FF2B5EF4-FFF2-40B4-BE49-F238E27FC236}">
                <a16:creationId xmlns:a16="http://schemas.microsoft.com/office/drawing/2014/main" id="{E5E18289-0947-46A3-8F52-028F8088B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1750" y="4679950"/>
            <a:ext cx="219075" cy="412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5" name="Line 27">
            <a:extLst>
              <a:ext uri="{FF2B5EF4-FFF2-40B4-BE49-F238E27FC236}">
                <a16:creationId xmlns:a16="http://schemas.microsoft.com/office/drawing/2014/main" id="{77F01C8C-D41D-479C-B690-B9DB928BDC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0825" y="4721225"/>
            <a:ext cx="219075" cy="23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6" name="Line 28">
            <a:extLst>
              <a:ext uri="{FF2B5EF4-FFF2-40B4-BE49-F238E27FC236}">
                <a16:creationId xmlns:a16="http://schemas.microsoft.com/office/drawing/2014/main" id="{30A80611-81D9-4C96-BE1C-12E9DEACC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9900" y="4745038"/>
            <a:ext cx="215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7" name="Line 29">
            <a:extLst>
              <a:ext uri="{FF2B5EF4-FFF2-40B4-BE49-F238E27FC236}">
                <a16:creationId xmlns:a16="http://schemas.microsoft.com/office/drawing/2014/main" id="{EC9BBBFA-0051-401D-A14D-DFD21BF665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5800" y="4710113"/>
            <a:ext cx="215900" cy="349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8" name="Line 30">
            <a:extLst>
              <a:ext uri="{FF2B5EF4-FFF2-40B4-BE49-F238E27FC236}">
                <a16:creationId xmlns:a16="http://schemas.microsoft.com/office/drawing/2014/main" id="{429F201A-EF3F-4744-8DFA-F0103B80DB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1700" y="4629150"/>
            <a:ext cx="212725" cy="809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9" name="Line 31">
            <a:extLst>
              <a:ext uri="{FF2B5EF4-FFF2-40B4-BE49-F238E27FC236}">
                <a16:creationId xmlns:a16="http://schemas.microsoft.com/office/drawing/2014/main" id="{29581B51-06E8-4A74-8B5A-A0C1F7810E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4425" y="4487863"/>
            <a:ext cx="211138" cy="1412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70" name="Line 32">
            <a:extLst>
              <a:ext uri="{FF2B5EF4-FFF2-40B4-BE49-F238E27FC236}">
                <a16:creationId xmlns:a16="http://schemas.microsoft.com/office/drawing/2014/main" id="{F0DC57C3-60DD-4AFF-9DAB-D086A60611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5563" y="4276725"/>
            <a:ext cx="212725" cy="2111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71" name="Text Box 33">
            <a:extLst>
              <a:ext uri="{FF2B5EF4-FFF2-40B4-BE49-F238E27FC236}">
                <a16:creationId xmlns:a16="http://schemas.microsoft.com/office/drawing/2014/main" id="{82562DEC-8A62-431E-A561-727FA4922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663" y="4654550"/>
            <a:ext cx="395287" cy="4714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P</a:t>
            </a:r>
            <a:r>
              <a:rPr kumimoji="1" lang="en-US" altLang="zh-CN" sz="1800">
                <a:ea typeface="宋体" panose="02010600030101010101" pitchFamily="2" charset="-122"/>
              </a:rPr>
              <a:t>(</a:t>
            </a:r>
            <a:r>
              <a:rPr kumimoji="1" lang="en-US" altLang="zh-CN" sz="1800" i="1">
                <a:ea typeface="宋体" panose="02010600030101010101" pitchFamily="2" charset="-122"/>
              </a:rPr>
              <a:t>t</a:t>
            </a:r>
            <a:r>
              <a:rPr kumimoji="1" lang="en-US" altLang="zh-CN" sz="1800">
                <a:ea typeface="宋体" panose="02010600030101010101" pitchFamily="2" charset="-122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1800">
              <a:ea typeface="宋体" panose="02010600030101010101" pitchFamily="2" charset="-122"/>
            </a:endParaRPr>
          </a:p>
        </p:txBody>
      </p:sp>
      <p:sp>
        <p:nvSpPr>
          <p:cNvPr id="35872" name="Text Box 34">
            <a:extLst>
              <a:ext uri="{FF2B5EF4-FFF2-40B4-BE49-F238E27FC236}">
                <a16:creationId xmlns:a16="http://schemas.microsoft.com/office/drawing/2014/main" id="{1A0E0785-123E-4ACE-94F8-002BAC307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0" y="6165850"/>
            <a:ext cx="3976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i="1">
                <a:ea typeface="宋体" panose="02010600030101010101" pitchFamily="2" charset="-122"/>
              </a:rPr>
              <a:t>n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en-US" altLang="zh-CN" sz="2400">
                <a:ea typeface="宋体" panose="02010600030101010101" pitchFamily="2" charset="-122"/>
              </a:rPr>
              <a:t>é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曲线及控制多边形</a:t>
            </a:r>
          </a:p>
        </p:txBody>
      </p:sp>
      <p:grpSp>
        <p:nvGrpSpPr>
          <p:cNvPr id="35873" name="Group 35">
            <a:extLst>
              <a:ext uri="{FF2B5EF4-FFF2-40B4-BE49-F238E27FC236}">
                <a16:creationId xmlns:a16="http://schemas.microsoft.com/office/drawing/2014/main" id="{B2B3F146-CD8F-42C4-AAAD-5C76B4C410EC}"/>
              </a:ext>
            </a:extLst>
          </p:cNvPr>
          <p:cNvGrpSpPr>
            <a:grpSpLocks/>
          </p:cNvGrpSpPr>
          <p:nvPr/>
        </p:nvGrpSpPr>
        <p:grpSpPr bwMode="auto">
          <a:xfrm>
            <a:off x="2119313" y="3757613"/>
            <a:ext cx="6604000" cy="2119312"/>
            <a:chOff x="1152" y="2304"/>
            <a:chExt cx="3840" cy="1335"/>
          </a:xfrm>
        </p:grpSpPr>
        <p:sp>
          <p:nvSpPr>
            <p:cNvPr id="35884" name="Text Box 36">
              <a:extLst>
                <a:ext uri="{FF2B5EF4-FFF2-40B4-BE49-F238E27FC236}">
                  <a16:creationId xmlns:a16="http://schemas.microsoft.com/office/drawing/2014/main" id="{D5CB8242-090F-41B7-82CB-EE4B3A0DD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0" y="2304"/>
              <a:ext cx="162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1800" baseline="-30000">
                  <a:ea typeface="宋体" panose="02010600030101010101" pitchFamily="2" charset="-122"/>
                </a:rPr>
                <a:t>1</a:t>
              </a:r>
              <a:endParaRPr kumimoji="1" lang="en-US" altLang="zh-CN" sz="18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5885" name="Text Box 37">
              <a:extLst>
                <a:ext uri="{FF2B5EF4-FFF2-40B4-BE49-F238E27FC236}">
                  <a16:creationId xmlns:a16="http://schemas.microsoft.com/office/drawing/2014/main" id="{DFFF13B1-0DFA-4512-BCCF-F1FF9A55F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2" y="2363"/>
              <a:ext cx="230" cy="2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1800" i="1" baseline="-30000">
                  <a:ea typeface="宋体" panose="02010600030101010101" pitchFamily="2" charset="-122"/>
                </a:rPr>
                <a:t>n</a:t>
              </a:r>
              <a:endParaRPr kumimoji="1" lang="en-US" altLang="zh-CN" sz="18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5886" name="Rectangle 38">
              <a:extLst>
                <a:ext uri="{FF2B5EF4-FFF2-40B4-BE49-F238E27FC236}">
                  <a16:creationId xmlns:a16="http://schemas.microsoft.com/office/drawing/2014/main" id="{84121797-617E-49D2-86E0-A0DA73D4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408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1800" i="1" baseline="-30000">
                  <a:ea typeface="宋体" panose="02010600030101010101" pitchFamily="2" charset="-122"/>
                </a:rPr>
                <a:t>n-</a:t>
              </a:r>
              <a:r>
                <a:rPr kumimoji="1" lang="en-US" altLang="zh-CN" sz="1800" baseline="-30000">
                  <a:ea typeface="宋体" panose="02010600030101010101" pitchFamily="2" charset="-122"/>
                </a:rPr>
                <a:t>1</a:t>
              </a:r>
            </a:p>
          </p:txBody>
        </p:sp>
        <p:grpSp>
          <p:nvGrpSpPr>
            <p:cNvPr id="35887" name="Group 39">
              <a:extLst>
                <a:ext uri="{FF2B5EF4-FFF2-40B4-BE49-F238E27FC236}">
                  <a16:creationId xmlns:a16="http://schemas.microsoft.com/office/drawing/2014/main" id="{44549A4B-864C-43FE-89CD-32AC959492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3408"/>
              <a:ext cx="127" cy="194"/>
              <a:chOff x="624" y="916"/>
              <a:chExt cx="97" cy="197"/>
            </a:xfrm>
          </p:grpSpPr>
          <p:sp>
            <p:nvSpPr>
              <p:cNvPr id="35893" name="Rectangle 40">
                <a:extLst>
                  <a:ext uri="{FF2B5EF4-FFF2-40B4-BE49-F238E27FC236}">
                    <a16:creationId xmlns:a16="http://schemas.microsoft.com/office/drawing/2014/main" id="{0E2B9011-D38F-41EE-AFFF-41146A131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005"/>
                <a:ext cx="31" cy="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100">
                    <a:solidFill>
                      <a:srgbClr val="000000"/>
                    </a:solidFill>
                    <a:ea typeface="宋体" panose="02010600030101010101" pitchFamily="2" charset="-122"/>
                  </a:rPr>
                  <a:t>0</a:t>
                </a:r>
                <a:endPara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894" name="Rectangle 41">
                <a:extLst>
                  <a:ext uri="{FF2B5EF4-FFF2-40B4-BE49-F238E27FC236}">
                    <a16:creationId xmlns:a16="http://schemas.microsoft.com/office/drawing/2014/main" id="{7357B1D9-9545-4DA3-BAAC-D528A2AC4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916"/>
                <a:ext cx="6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i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P</a:t>
                </a:r>
                <a:endPara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5888" name="Text Box 42">
              <a:extLst>
                <a:ext uri="{FF2B5EF4-FFF2-40B4-BE49-F238E27FC236}">
                  <a16:creationId xmlns:a16="http://schemas.microsoft.com/office/drawing/2014/main" id="{302260D5-324E-48B5-9460-5675E3201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448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1800">
                  <a:latin typeface="Arial" panose="020B0604020202020204" pitchFamily="34" charset="0"/>
                  <a:ea typeface="宋体" panose="02010600030101010101" pitchFamily="2" charset="-122"/>
                </a:rPr>
                <a:t>控制定点</a:t>
              </a:r>
            </a:p>
          </p:txBody>
        </p:sp>
        <p:sp>
          <p:nvSpPr>
            <p:cNvPr id="35889" name="Line 43">
              <a:extLst>
                <a:ext uri="{FF2B5EF4-FFF2-40B4-BE49-F238E27FC236}">
                  <a16:creationId xmlns:a16="http://schemas.microsoft.com/office/drawing/2014/main" id="{38130D0C-B1B9-4EB4-B706-160B39397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249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0" name="Line 44">
              <a:extLst>
                <a:ext uri="{FF2B5EF4-FFF2-40B4-BE49-F238E27FC236}">
                  <a16:creationId xmlns:a16="http://schemas.microsoft.com/office/drawing/2014/main" id="{C136870F-ED8E-40BC-906E-E39782913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640"/>
              <a:ext cx="912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1" name="Line 45">
              <a:extLst>
                <a:ext uri="{FF2B5EF4-FFF2-40B4-BE49-F238E27FC236}">
                  <a16:creationId xmlns:a16="http://schemas.microsoft.com/office/drawing/2014/main" id="{FB988620-A0BB-4C71-8EB8-7DAF925B6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640"/>
              <a:ext cx="288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2" name="Line 46">
              <a:extLst>
                <a:ext uri="{FF2B5EF4-FFF2-40B4-BE49-F238E27FC236}">
                  <a16:creationId xmlns:a16="http://schemas.microsoft.com/office/drawing/2014/main" id="{13B1524B-5645-44FA-9DCC-AAF533B5A5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24" y="2400"/>
              <a:ext cx="240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74" name="Group 47">
            <a:extLst>
              <a:ext uri="{FF2B5EF4-FFF2-40B4-BE49-F238E27FC236}">
                <a16:creationId xmlns:a16="http://schemas.microsoft.com/office/drawing/2014/main" id="{BB51245B-B846-49D3-AF2D-FC388FC93DCA}"/>
              </a:ext>
            </a:extLst>
          </p:cNvPr>
          <p:cNvGrpSpPr>
            <a:grpSpLocks/>
          </p:cNvGrpSpPr>
          <p:nvPr/>
        </p:nvGrpSpPr>
        <p:grpSpPr bwMode="auto">
          <a:xfrm>
            <a:off x="2393950" y="3962400"/>
            <a:ext cx="6169025" cy="1571625"/>
            <a:chOff x="1312" y="2433"/>
            <a:chExt cx="3587" cy="990"/>
          </a:xfrm>
        </p:grpSpPr>
        <p:sp>
          <p:nvSpPr>
            <p:cNvPr id="35878" name="Line 48">
              <a:extLst>
                <a:ext uri="{FF2B5EF4-FFF2-40B4-BE49-F238E27FC236}">
                  <a16:creationId xmlns:a16="http://schemas.microsoft.com/office/drawing/2014/main" id="{BFD5E409-9AC7-4BAA-8BE4-8C32893961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2" y="2631"/>
              <a:ext cx="461" cy="79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9" name="Line 49">
              <a:extLst>
                <a:ext uri="{FF2B5EF4-FFF2-40B4-BE49-F238E27FC236}">
                  <a16:creationId xmlns:a16="http://schemas.microsoft.com/office/drawing/2014/main" id="{D0EF082A-BC28-4B44-A807-FDE3F9724E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3" y="2433"/>
              <a:ext cx="767" cy="19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0" name="Line 50">
              <a:extLst>
                <a:ext uri="{FF2B5EF4-FFF2-40B4-BE49-F238E27FC236}">
                  <a16:creationId xmlns:a16="http://schemas.microsoft.com/office/drawing/2014/main" id="{C00F604A-5C66-451D-A70A-7B35F415CB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0" y="2433"/>
              <a:ext cx="614" cy="99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1" name="Line 51">
              <a:extLst>
                <a:ext uri="{FF2B5EF4-FFF2-40B4-BE49-F238E27FC236}">
                  <a16:creationId xmlns:a16="http://schemas.microsoft.com/office/drawing/2014/main" id="{C1CC18BE-2E24-4BDC-8E7E-7E2C8D468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54" y="2631"/>
              <a:ext cx="614" cy="79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2" name="Text Box 52">
              <a:extLst>
                <a:ext uri="{FF2B5EF4-FFF2-40B4-BE49-F238E27FC236}">
                  <a16:creationId xmlns:a16="http://schemas.microsoft.com/office/drawing/2014/main" id="{EA6BCC44-6E78-4991-A04E-771D678E8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928"/>
              <a:ext cx="7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800">
                  <a:latin typeface="Arial" panose="020B0604020202020204" pitchFamily="34" charset="0"/>
                  <a:ea typeface="宋体" panose="02010600030101010101" pitchFamily="2" charset="-122"/>
                </a:rPr>
                <a:t>控制多边形</a:t>
              </a:r>
            </a:p>
          </p:txBody>
        </p:sp>
        <p:sp>
          <p:nvSpPr>
            <p:cNvPr id="35883" name="Line 53">
              <a:extLst>
                <a:ext uri="{FF2B5EF4-FFF2-40B4-BE49-F238E27FC236}">
                  <a16:creationId xmlns:a16="http://schemas.microsoft.com/office/drawing/2014/main" id="{76073628-AF9F-429D-AAFC-F663CF0C6F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3024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5875" name="Object 54">
            <a:extLst>
              <a:ext uri="{FF2B5EF4-FFF2-40B4-BE49-F238E27FC236}">
                <a16:creationId xmlns:a16="http://schemas.microsoft.com/office/drawing/2014/main" id="{231241EE-5AC6-4489-B6B8-52882419C6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2388" y="3059113"/>
          <a:ext cx="6604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8" r:id="rId10" imgW="317225" imgH="203024" progId="Equation.DSMT4">
                  <p:embed/>
                </p:oleObj>
              </mc:Choice>
              <mc:Fallback>
                <p:oleObj r:id="rId10" imgW="317225" imgH="203024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3059113"/>
                        <a:ext cx="6604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76" name="Object 55">
            <a:extLst>
              <a:ext uri="{FF2B5EF4-FFF2-40B4-BE49-F238E27FC236}">
                <a16:creationId xmlns:a16="http://schemas.microsoft.com/office/drawing/2014/main" id="{5EB1B17B-F102-42BB-B859-57AEA7DF69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3563" y="2527300"/>
          <a:ext cx="6604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9" r:id="rId12" imgW="317225" imgH="203024" progId="Equation.DSMT4">
                  <p:embed/>
                </p:oleObj>
              </mc:Choice>
              <mc:Fallback>
                <p:oleObj r:id="rId12" imgW="317225" imgH="203024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563" y="2527300"/>
                        <a:ext cx="6604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77" name="Rectangle 56">
            <a:extLst>
              <a:ext uri="{FF2B5EF4-FFF2-40B4-BE49-F238E27FC236}">
                <a16:creationId xmlns:a16="http://schemas.microsoft.com/office/drawing/2014/main" id="{2A5A504C-DF5F-4C58-92EF-DA677F63D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>
            <a:extLst>
              <a:ext uri="{FF2B5EF4-FFF2-40B4-BE49-F238E27FC236}">
                <a16:creationId xmlns:a16="http://schemas.microsoft.com/office/drawing/2014/main" id="{04A7D63D-2441-4996-A5F4-E99F8337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3AF39A-9693-4882-B30B-5D14CA77B073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4639A44A-8FF4-4112-A2A8-4BD6B5C80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988" y="1017588"/>
            <a:ext cx="8420100" cy="909637"/>
          </a:xfrm>
        </p:spPr>
        <p:txBody>
          <a:bodyPr/>
          <a:lstStyle/>
          <a:p>
            <a:pPr algn="just" eaLnBrk="1" hangingPunct="1"/>
            <a:r>
              <a:rPr lang="zh-CN" altLang="en-US" sz="3600">
                <a:solidFill>
                  <a:srgbClr val="333333"/>
                </a:solidFill>
                <a:ea typeface="黑体" panose="02010609060101010101" pitchFamily="49" charset="-122"/>
              </a:rPr>
              <a:t>三次</a:t>
            </a:r>
            <a:r>
              <a:rPr lang="en-US" altLang="zh-CN" sz="3600">
                <a:solidFill>
                  <a:srgbClr val="333333"/>
                </a:solidFill>
                <a:ea typeface="黑体" panose="02010609060101010101" pitchFamily="49" charset="-122"/>
              </a:rPr>
              <a:t>Bezier</a:t>
            </a:r>
            <a:r>
              <a:rPr lang="zh-CN" altLang="en-US" sz="3600">
                <a:solidFill>
                  <a:srgbClr val="333333"/>
                </a:solidFill>
                <a:ea typeface="黑体" panose="02010609060101010101" pitchFamily="49" charset="-122"/>
              </a:rPr>
              <a:t>曲线的性质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ABA32212-35D0-4118-B00D-001077B41C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4350" y="1711325"/>
            <a:ext cx="8420100" cy="121285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1．端点性质</a:t>
            </a:r>
            <a:endParaRPr lang="en-US" altLang="zh-CN" sz="280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1)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位置矢量</a:t>
            </a:r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 </a:t>
            </a:r>
            <a:endParaRPr lang="en-US" altLang="zh-CN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lang="zh-CN" altLang="en-US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9458" name="Object 4">
            <a:extLst>
              <a:ext uri="{FF2B5EF4-FFF2-40B4-BE49-F238E27FC236}">
                <a16:creationId xmlns:a16="http://schemas.microsoft.com/office/drawing/2014/main" id="{F32BEB3A-BC7B-4D36-A525-E7E6499810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3902075"/>
          <a:ext cx="769302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0" name="Equation" r:id="rId3" imgW="3517900" imgH="685800" progId="Equation.DSMT4">
                  <p:embed/>
                </p:oleObj>
              </mc:Choice>
              <mc:Fallback>
                <p:oleObj name="Equation" r:id="rId3" imgW="35179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3902075"/>
                        <a:ext cx="7693025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5">
            <a:extLst>
              <a:ext uri="{FF2B5EF4-FFF2-40B4-BE49-F238E27FC236}">
                <a16:creationId xmlns:a16="http://schemas.microsoft.com/office/drawing/2014/main" id="{66C3A918-F301-419E-A9F3-F81AB41E6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4038" y="5291138"/>
          <a:ext cx="7754937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1" name="Equation" r:id="rId5" imgW="3403600" imgH="685800" progId="Equation.DSMT4">
                  <p:embed/>
                </p:oleObj>
              </mc:Choice>
              <mc:Fallback>
                <p:oleObj name="Equation" r:id="rId5" imgW="340360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5291138"/>
                        <a:ext cx="7754937" cy="139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Rectangle 7">
            <a:extLst>
              <a:ext uri="{FF2B5EF4-FFF2-40B4-BE49-F238E27FC236}">
                <a16:creationId xmlns:a16="http://schemas.microsoft.com/office/drawing/2014/main" id="{FB0A3578-4F0F-4CD6-A7C2-E41431E8D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6" name="Object 7">
            <a:extLst>
              <a:ext uri="{FF2B5EF4-FFF2-40B4-BE49-F238E27FC236}">
                <a16:creationId xmlns:a16="http://schemas.microsoft.com/office/drawing/2014/main" id="{3B4DC014-FFC7-45A8-98B2-E589CE9F9B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350" y="2786063"/>
          <a:ext cx="8913813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2" name="Equation" r:id="rId7" imgW="3213100" imgH="419100" progId="Equation.DSMT4">
                  <p:embed/>
                </p:oleObj>
              </mc:Choice>
              <mc:Fallback>
                <p:oleObj name="Equation" r:id="rId7" imgW="32131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2786063"/>
                        <a:ext cx="8913813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9">
            <a:extLst>
              <a:ext uri="{FF2B5EF4-FFF2-40B4-BE49-F238E27FC236}">
                <a16:creationId xmlns:a16="http://schemas.microsoft.com/office/drawing/2014/main" id="{EDDFD5BA-7F8F-4705-9183-CD98435D5B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3025" y="508000"/>
          <a:ext cx="3482975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3" name="Visio" r:id="rId9" imgW="2658847" imgH="1666837" progId="Visio.Drawing.11">
                  <p:embed/>
                </p:oleObj>
              </mc:Choice>
              <mc:Fallback>
                <p:oleObj name="Visio" r:id="rId9" imgW="2658847" imgH="1666837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3025" y="508000"/>
                        <a:ext cx="3482975" cy="21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>
            <a:extLst>
              <a:ext uri="{FF2B5EF4-FFF2-40B4-BE49-F238E27FC236}">
                <a16:creationId xmlns:a16="http://schemas.microsoft.com/office/drawing/2014/main" id="{FD7C1D8F-655B-4DED-BE5D-9CE10DA7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2D72D0-8A60-4FD2-9D5E-705F0F67E069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461E1DD-4DA9-47E5-A6DC-C48141E9D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1963" y="971550"/>
            <a:ext cx="8420100" cy="762000"/>
          </a:xfrm>
        </p:spPr>
        <p:txBody>
          <a:bodyPr/>
          <a:lstStyle/>
          <a:p>
            <a:pPr algn="just" eaLnBrk="1" hangingPunct="1"/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) 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切矢量</a:t>
            </a:r>
          </a:p>
        </p:txBody>
      </p:sp>
      <p:graphicFrame>
        <p:nvGraphicFramePr>
          <p:cNvPr id="20482" name="Object 4">
            <a:extLst>
              <a:ext uri="{FF2B5EF4-FFF2-40B4-BE49-F238E27FC236}">
                <a16:creationId xmlns:a16="http://schemas.microsoft.com/office/drawing/2014/main" id="{6D72F570-AA6D-434A-83D8-0E4C0AD467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000" y="2874963"/>
          <a:ext cx="9124950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4" name="Equation" r:id="rId3" imgW="3683000" imgH="1549400" progId="Equation.3">
                  <p:embed/>
                </p:oleObj>
              </mc:Choice>
              <mc:Fallback>
                <p:oleObj name="Equation" r:id="rId3" imgW="3683000" imgH="154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2874963"/>
                        <a:ext cx="9124950" cy="383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5">
            <a:extLst>
              <a:ext uri="{FF2B5EF4-FFF2-40B4-BE49-F238E27FC236}">
                <a16:creationId xmlns:a16="http://schemas.microsoft.com/office/drawing/2014/main" id="{00900D78-C7FE-4403-AE0F-9585A363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ECFD9CA4-BFAC-4621-B08B-112C4F29D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7263" y="1247775"/>
          <a:ext cx="3132137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5" name="Equation" r:id="rId5" imgW="1079500" imgH="457200" progId="Equation.DSMT4">
                  <p:embed/>
                </p:oleObj>
              </mc:Choice>
              <mc:Fallback>
                <p:oleObj name="Equation" r:id="rId5" imgW="10795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263" y="1247775"/>
                        <a:ext cx="3132137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Object 7">
            <a:extLst>
              <a:ext uri="{FF2B5EF4-FFF2-40B4-BE49-F238E27FC236}">
                <a16:creationId xmlns:a16="http://schemas.microsoft.com/office/drawing/2014/main" id="{E52E8AA2-9066-4B4D-B10E-95B97ECE5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07125" y="4538663"/>
          <a:ext cx="3698875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6" name="Visio" r:id="rId7" imgW="2658847" imgH="1666837" progId="Visio.Drawing.11">
                  <p:embed/>
                </p:oleObj>
              </mc:Choice>
              <mc:Fallback>
                <p:oleObj name="Visio" r:id="rId7" imgW="2658847" imgH="1666837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25" y="4538663"/>
                        <a:ext cx="3698875" cy="231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>
            <a:extLst>
              <a:ext uri="{FF2B5EF4-FFF2-40B4-BE49-F238E27FC236}">
                <a16:creationId xmlns:a16="http://schemas.microsoft.com/office/drawing/2014/main" id="{82715056-D705-499A-91AC-5B0909D8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1032EF-B3CD-4896-9C05-25106E3229AB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graphicFrame>
        <p:nvGraphicFramePr>
          <p:cNvPr id="39939" name="Object 2">
            <a:extLst>
              <a:ext uri="{FF2B5EF4-FFF2-40B4-BE49-F238E27FC236}">
                <a16:creationId xmlns:a16="http://schemas.microsoft.com/office/drawing/2014/main" id="{48EF2922-AD71-4E71-9F5A-513D136227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200" y="1092200"/>
          <a:ext cx="7480300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6" name="Equation" r:id="rId3" imgW="2768600" imgH="1371600" progId="Equation.3">
                  <p:embed/>
                </p:oleObj>
              </mc:Choice>
              <mc:Fallback>
                <p:oleObj name="Equation" r:id="rId3" imgW="2768600" imgH="1371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092200"/>
                        <a:ext cx="7480300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3">
            <a:extLst>
              <a:ext uri="{FF2B5EF4-FFF2-40B4-BE49-F238E27FC236}">
                <a16:creationId xmlns:a16="http://schemas.microsoft.com/office/drawing/2014/main" id="{5497086C-778D-47B0-A8A9-CDBC18881B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000" y="4978400"/>
          <a:ext cx="3506788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7" r:id="rId5" imgW="1104900" imgH="228600" progId="Equation.3">
                  <p:embed/>
                </p:oleObj>
              </mc:Choice>
              <mc:Fallback>
                <p:oleObj r:id="rId5" imgW="11049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4978400"/>
                        <a:ext cx="3506788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4">
            <a:extLst>
              <a:ext uri="{FF2B5EF4-FFF2-40B4-BE49-F238E27FC236}">
                <a16:creationId xmlns:a16="http://schemas.microsoft.com/office/drawing/2014/main" id="{AAA7F377-4AF0-4526-85F8-DE6D1A7339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7900" y="5892800"/>
          <a:ext cx="357663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8" r:id="rId7" imgW="1181100" imgH="228600" progId="Equation.3">
                  <p:embed/>
                </p:oleObj>
              </mc:Choice>
              <mc:Fallback>
                <p:oleObj r:id="rId7" imgW="11811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5892800"/>
                        <a:ext cx="357663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Rectangle 5">
            <a:extLst>
              <a:ext uri="{FF2B5EF4-FFF2-40B4-BE49-F238E27FC236}">
                <a16:creationId xmlns:a16="http://schemas.microsoft.com/office/drawing/2014/main" id="{A298D386-F771-445F-86FB-8F180B7BF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Bezier Curve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39943" name="Object 7">
            <a:extLst>
              <a:ext uri="{FF2B5EF4-FFF2-40B4-BE49-F238E27FC236}">
                <a16:creationId xmlns:a16="http://schemas.microsoft.com/office/drawing/2014/main" id="{385FCA86-7DA1-45EC-8376-632A65BC3F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7738" y="4425950"/>
          <a:ext cx="3878262" cy="243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9" name="Visio" r:id="rId9" imgW="2658847" imgH="1666837" progId="Visio.Drawing.11">
                  <p:embed/>
                </p:oleObj>
              </mc:Choice>
              <mc:Fallback>
                <p:oleObj name="Visio" r:id="rId9" imgW="2658847" imgH="1666837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4425950"/>
                        <a:ext cx="3878262" cy="243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7">
            <a:extLst>
              <a:ext uri="{FF2B5EF4-FFF2-40B4-BE49-F238E27FC236}">
                <a16:creationId xmlns:a16="http://schemas.microsoft.com/office/drawing/2014/main" id="{12EFC80F-61A3-4E95-B7A2-FFA1A026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453564-D820-4BC4-96E6-82345E59D17E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0EFC7F98-229B-4BAD-ACC2-CBAEAC67B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Cubic Bezier Curve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1903D185-242D-4F54-AFF6-80BD42AD2C7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9359900" cy="5181600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Bézier</a:t>
            </a:r>
            <a:r>
              <a:rPr lang="zh-CN" altLang="en-US" sz="2800">
                <a:ea typeface="宋体" panose="02010600030101010101" pitchFamily="2" charset="-122"/>
              </a:rPr>
              <a:t>控制与</a:t>
            </a:r>
            <a:r>
              <a:rPr lang="en-US" altLang="zh-CN" sz="2800">
                <a:ea typeface="宋体" panose="02010600030101010101" pitchFamily="2" charset="-122"/>
              </a:rPr>
              <a:t>Hermite</a:t>
            </a:r>
            <a:r>
              <a:rPr lang="zh-CN" altLang="en-US" sz="2800">
                <a:ea typeface="宋体" panose="02010600030101010101" pitchFamily="2" charset="-122"/>
              </a:rPr>
              <a:t>控制有下面的关系：</a:t>
            </a:r>
            <a:br>
              <a:rPr lang="zh-CN" altLang="en-US" sz="2800">
                <a:ea typeface="宋体" panose="02010600030101010101" pitchFamily="2" charset="-122"/>
              </a:rPr>
            </a:br>
            <a:endParaRPr lang="en-US" altLang="zh-CN" sz="2800">
              <a:ea typeface="宋体" panose="02010600030101010101" pitchFamily="2" charset="-122"/>
            </a:endParaRPr>
          </a:p>
        </p:txBody>
      </p:sp>
      <p:graphicFrame>
        <p:nvGraphicFramePr>
          <p:cNvPr id="40965" name="Object 4">
            <a:extLst>
              <a:ext uri="{FF2B5EF4-FFF2-40B4-BE49-F238E27FC236}">
                <a16:creationId xmlns:a16="http://schemas.microsoft.com/office/drawing/2014/main" id="{3E957D1B-7A9C-4E61-B78D-CE3653431CDC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441575" y="1738313"/>
          <a:ext cx="3532188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Equation" r:id="rId3" imgW="1218671" imgH="774364" progId="Equation.DSMT4">
                  <p:embed/>
                </p:oleObj>
              </mc:Choice>
              <mc:Fallback>
                <p:oleObj name="Equation" r:id="rId3" imgW="1218671" imgH="77436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1738313"/>
                        <a:ext cx="3532188" cy="2244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Rectangle 5">
            <a:extLst>
              <a:ext uri="{FF2B5EF4-FFF2-40B4-BE49-F238E27FC236}">
                <a16:creationId xmlns:a16="http://schemas.microsoft.com/office/drawing/2014/main" id="{5113797B-26B3-4137-9442-6A017B4CD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" y="3941763"/>
            <a:ext cx="8955088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1" lang="en-US" altLang="zh-CN" sz="2800">
                <a:ea typeface="宋体" panose="02010600030101010101" pitchFamily="2" charset="-122"/>
              </a:rPr>
              <a:t>P</a:t>
            </a:r>
            <a:r>
              <a:rPr kumimoji="1" lang="en-US" altLang="zh-CN" sz="2800" baseline="-30000">
                <a:ea typeface="宋体" panose="02010600030101010101" pitchFamily="2" charset="-122"/>
              </a:rPr>
              <a:t>0</a:t>
            </a:r>
            <a:r>
              <a:rPr lang="zh-CN" altLang="en-US" sz="2800">
                <a:ea typeface="宋体" panose="02010600030101010101" pitchFamily="2" charset="-122"/>
              </a:rPr>
              <a:t>点处的切矢方向为</a:t>
            </a:r>
            <a:r>
              <a:rPr lang="en-US" altLang="zh-CN" sz="2800">
                <a:ea typeface="宋体" panose="02010600030101010101" pitchFamily="2" charset="-122"/>
              </a:rPr>
              <a:t>: </a:t>
            </a:r>
            <a:r>
              <a:rPr kumimoji="1" lang="en-US" altLang="zh-CN" sz="2800">
                <a:ea typeface="宋体" panose="02010600030101010101" pitchFamily="2" charset="-122"/>
              </a:rPr>
              <a:t>P</a:t>
            </a:r>
            <a:r>
              <a:rPr kumimoji="1" lang="en-US" altLang="zh-CN" sz="2800" baseline="-30000">
                <a:ea typeface="宋体" panose="02010600030101010101" pitchFamily="2" charset="-122"/>
              </a:rPr>
              <a:t>0 </a:t>
            </a:r>
            <a:r>
              <a:rPr kumimoji="1" lang="en-US" altLang="zh-CN" sz="2800">
                <a:ea typeface="宋体" panose="02010600030101010101" pitchFamily="2" charset="-122"/>
              </a:rPr>
              <a:t>P</a:t>
            </a:r>
            <a:r>
              <a:rPr kumimoji="1" lang="en-US" altLang="zh-CN" sz="2800" baseline="-30000">
                <a:ea typeface="宋体" panose="02010600030101010101" pitchFamily="2" charset="-122"/>
              </a:rPr>
              <a:t>1</a:t>
            </a:r>
          </a:p>
          <a:p>
            <a:pPr eaLnBrk="1" hangingPunct="1"/>
            <a:r>
              <a:rPr kumimoji="1" lang="en-US" altLang="zh-CN" sz="2800">
                <a:ea typeface="宋体" panose="02010600030101010101" pitchFamily="2" charset="-122"/>
              </a:rPr>
              <a:t>P</a:t>
            </a:r>
            <a:r>
              <a:rPr kumimoji="1" lang="en-US" altLang="zh-CN" sz="2800" baseline="-30000">
                <a:ea typeface="宋体" panose="02010600030101010101" pitchFamily="2" charset="-122"/>
              </a:rPr>
              <a:t>3</a:t>
            </a:r>
            <a:r>
              <a:rPr lang="zh-CN" altLang="en-US" sz="2800">
                <a:ea typeface="宋体" panose="02010600030101010101" pitchFamily="2" charset="-122"/>
              </a:rPr>
              <a:t>点处的切矢方向为</a:t>
            </a:r>
            <a:r>
              <a:rPr lang="en-US" altLang="zh-CN" sz="2800">
                <a:ea typeface="宋体" panose="02010600030101010101" pitchFamily="2" charset="-122"/>
              </a:rPr>
              <a:t>: </a:t>
            </a:r>
            <a:r>
              <a:rPr kumimoji="1" lang="en-US" altLang="zh-CN" sz="2800">
                <a:ea typeface="宋体" panose="02010600030101010101" pitchFamily="2" charset="-122"/>
              </a:rPr>
              <a:t>P</a:t>
            </a:r>
            <a:r>
              <a:rPr kumimoji="1" lang="en-US" altLang="zh-CN" sz="2800" baseline="-30000">
                <a:ea typeface="宋体" panose="02010600030101010101" pitchFamily="2" charset="-122"/>
              </a:rPr>
              <a:t>2 </a:t>
            </a:r>
            <a:r>
              <a:rPr kumimoji="1" lang="en-US" altLang="zh-CN" sz="2800">
                <a:ea typeface="宋体" panose="02010600030101010101" pitchFamily="2" charset="-122"/>
              </a:rPr>
              <a:t>P</a:t>
            </a:r>
            <a:r>
              <a:rPr kumimoji="1" lang="en-US" altLang="zh-CN" sz="2800" baseline="-30000">
                <a:ea typeface="宋体" panose="02010600030101010101" pitchFamily="2" charset="-122"/>
              </a:rPr>
              <a:t>3</a:t>
            </a: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</p:txBody>
      </p:sp>
      <p:graphicFrame>
        <p:nvGraphicFramePr>
          <p:cNvPr id="40967" name="Object 10">
            <a:extLst>
              <a:ext uri="{FF2B5EF4-FFF2-40B4-BE49-F238E27FC236}">
                <a16:creationId xmlns:a16="http://schemas.microsoft.com/office/drawing/2014/main" id="{748C73B5-E635-4F9C-87E3-12CD38308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5050" y="3197225"/>
          <a:ext cx="36322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5" name="Visio" r:id="rId5" imgW="2659082" imgH="2399883" progId="Visio.Drawing.11">
                  <p:embed/>
                </p:oleObj>
              </mc:Choice>
              <mc:Fallback>
                <p:oleObj name="Visio" r:id="rId5" imgW="2659082" imgH="2399883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197225"/>
                        <a:ext cx="3632200" cy="3124200"/>
                      </a:xfrm>
                      <a:prstGeom prst="rect">
                        <a:avLst/>
                      </a:prstGeom>
                      <a:noFill/>
                      <a:ln w="9525" algn="ctr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>
            <a:extLst>
              <a:ext uri="{FF2B5EF4-FFF2-40B4-BE49-F238E27FC236}">
                <a16:creationId xmlns:a16="http://schemas.microsoft.com/office/drawing/2014/main" id="{40C92337-4496-4169-8BCA-92CAFCCE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695114-CDED-4232-BF3A-EC7D95272914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35F4C23-0B5F-44BB-97AA-2F9B9ED490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7338" y="1033463"/>
            <a:ext cx="9205912" cy="914400"/>
          </a:xfrm>
        </p:spPr>
        <p:txBody>
          <a:bodyPr/>
          <a:lstStyle/>
          <a:p>
            <a:pPr algn="just" eaLnBrk="1" hangingPunct="1"/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3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)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 二阶导矢</a:t>
            </a:r>
          </a:p>
        </p:txBody>
      </p:sp>
      <p:graphicFrame>
        <p:nvGraphicFramePr>
          <p:cNvPr id="23554" name="Object 4">
            <a:extLst>
              <a:ext uri="{FF2B5EF4-FFF2-40B4-BE49-F238E27FC236}">
                <a16:creationId xmlns:a16="http://schemas.microsoft.com/office/drawing/2014/main" id="{CEE03EE1-5889-4296-94A8-35BFE1E5CB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" y="5372100"/>
          <a:ext cx="656431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6" r:id="rId3" imgW="2527300" imgH="457200" progId="Equation.3">
                  <p:embed/>
                </p:oleObj>
              </mc:Choice>
              <mc:Fallback>
                <p:oleObj r:id="rId3" imgW="25273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5372100"/>
                        <a:ext cx="6564313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ADE6FC40-CD9B-4022-8DB4-6B9A5086E9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6188" y="1503363"/>
          <a:ext cx="5294312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r:id="rId5" imgW="1485900" imgH="457200" progId="Equation.3">
                  <p:embed/>
                </p:oleObj>
              </mc:Choice>
              <mc:Fallback>
                <p:oleObj r:id="rId5" imgW="14859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1503363"/>
                        <a:ext cx="5294312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Rectangle 6">
            <a:extLst>
              <a:ext uri="{FF2B5EF4-FFF2-40B4-BE49-F238E27FC236}">
                <a16:creationId xmlns:a16="http://schemas.microsoft.com/office/drawing/2014/main" id="{8B6EF79C-43D9-479F-B344-40E17B9C6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4090B92E-9E51-4E67-9337-160F4A303D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2850" y="3236913"/>
          <a:ext cx="3482975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8" name="Visio" r:id="rId7" imgW="2658847" imgH="1666837" progId="Visio.Drawing.11">
                  <p:embed/>
                </p:oleObj>
              </mc:Choice>
              <mc:Fallback>
                <p:oleObj name="Visio" r:id="rId7" imgW="2658847" imgH="1666837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850" y="3236913"/>
                        <a:ext cx="3482975" cy="21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3">
            <a:extLst>
              <a:ext uri="{FF2B5EF4-FFF2-40B4-BE49-F238E27FC236}">
                <a16:creationId xmlns:a16="http://schemas.microsoft.com/office/drawing/2014/main" id="{95D3006B-862B-4B41-8BB8-AC0337A2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69564C-5274-48BC-9061-8FD357076445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4F45F711-13AD-4220-AAA2-CDF7DACA8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3" y="1065213"/>
            <a:ext cx="19288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凸包性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71E01D01-AC0A-4254-B98C-9FCD1F8BC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838" y="1828800"/>
            <a:ext cx="719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点集            的凸包是指包含这些点的最小凸集</a:t>
            </a:r>
          </a:p>
        </p:txBody>
      </p:sp>
      <p:graphicFrame>
        <p:nvGraphicFramePr>
          <p:cNvPr id="43013" name="Object 4">
            <a:extLst>
              <a:ext uri="{FF2B5EF4-FFF2-40B4-BE49-F238E27FC236}">
                <a16:creationId xmlns:a16="http://schemas.microsoft.com/office/drawing/2014/main" id="{CF581EA0-65C2-4200-A8F6-64E540B37F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7425" y="1785938"/>
          <a:ext cx="19812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2" r:id="rId3" imgW="1079032" imgH="253890" progId="Equation.DSMT4">
                  <p:embed/>
                </p:oleObj>
              </mc:Choice>
              <mc:Fallback>
                <p:oleObj r:id="rId3" imgW="1079032" imgH="25389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1785938"/>
                        <a:ext cx="1981200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5">
            <a:extLst>
              <a:ext uri="{FF2B5EF4-FFF2-40B4-BE49-F238E27FC236}">
                <a16:creationId xmlns:a16="http://schemas.microsoft.com/office/drawing/2014/main" id="{06A942A5-C915-4778-9411-3B7D1B4CB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2362200"/>
            <a:ext cx="58562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>
                <a:ea typeface="宋体" panose="02010600030101010101" pitchFamily="2" charset="-122"/>
              </a:rPr>
              <a:t>Bé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曲线   位于其控制顶点的凸包之内</a:t>
            </a:r>
          </a:p>
        </p:txBody>
      </p:sp>
      <p:sp>
        <p:nvSpPr>
          <p:cNvPr id="43015" name="Line 6">
            <a:extLst>
              <a:ext uri="{FF2B5EF4-FFF2-40B4-BE49-F238E27FC236}">
                <a16:creationId xmlns:a16="http://schemas.microsoft.com/office/drawing/2014/main" id="{B8A1594C-0F2B-4CD7-A9FE-FB8D2A8201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4088" y="3616325"/>
            <a:ext cx="763587" cy="11811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6" name="Line 7">
            <a:extLst>
              <a:ext uri="{FF2B5EF4-FFF2-40B4-BE49-F238E27FC236}">
                <a16:creationId xmlns:a16="http://schemas.microsoft.com/office/drawing/2014/main" id="{0C1A6298-2081-4F93-94C4-14CF0188A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200" y="4797425"/>
            <a:ext cx="3309938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7" name="Text Box 8">
            <a:extLst>
              <a:ext uri="{FF2B5EF4-FFF2-40B4-BE49-F238E27FC236}">
                <a16:creationId xmlns:a16="http://schemas.microsoft.com/office/drawing/2014/main" id="{0E5A530B-73DA-4F61-A69A-D9973DDEE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4724400"/>
            <a:ext cx="330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P</a:t>
            </a:r>
            <a:r>
              <a:rPr lang="en-US" altLang="zh-CN" sz="2000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43018" name="Text Box 9">
            <a:extLst>
              <a:ext uri="{FF2B5EF4-FFF2-40B4-BE49-F238E27FC236}">
                <a16:creationId xmlns:a16="http://schemas.microsoft.com/office/drawing/2014/main" id="{56123293-E5FF-4EB9-8838-D5A73B7EB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600" y="3244850"/>
            <a:ext cx="639763" cy="398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P</a:t>
            </a:r>
            <a:r>
              <a:rPr lang="en-US" altLang="zh-CN" sz="20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3019" name="Text Box 10">
            <a:extLst>
              <a:ext uri="{FF2B5EF4-FFF2-40B4-BE49-F238E27FC236}">
                <a16:creationId xmlns:a16="http://schemas.microsoft.com/office/drawing/2014/main" id="{793D2D41-EFFC-47DC-BEA7-074212AFF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738" y="4749800"/>
            <a:ext cx="530225" cy="487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P</a:t>
            </a:r>
            <a:r>
              <a:rPr lang="en-US" altLang="zh-CN" sz="2000" i="1" baseline="-25000">
                <a:ea typeface="宋体" panose="02010600030101010101" pitchFamily="2" charset="-122"/>
              </a:rPr>
              <a:t>n</a:t>
            </a:r>
            <a:endParaRPr lang="en-US" altLang="zh-CN" sz="2000" baseline="-25000">
              <a:ea typeface="宋体" panose="02010600030101010101" pitchFamily="2" charset="-122"/>
            </a:endParaRPr>
          </a:p>
        </p:txBody>
      </p:sp>
      <p:sp>
        <p:nvSpPr>
          <p:cNvPr id="43020" name="Text Box 11">
            <a:extLst>
              <a:ext uri="{FF2B5EF4-FFF2-40B4-BE49-F238E27FC236}">
                <a16:creationId xmlns:a16="http://schemas.microsoft.com/office/drawing/2014/main" id="{B5B39B87-162A-4565-934F-AA52459D9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200400"/>
            <a:ext cx="655638" cy="487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P</a:t>
            </a:r>
            <a:r>
              <a:rPr lang="en-US" altLang="zh-CN" sz="2000" i="1" baseline="-25000">
                <a:ea typeface="宋体" panose="02010600030101010101" pitchFamily="2" charset="-122"/>
              </a:rPr>
              <a:t>n-</a:t>
            </a:r>
            <a:r>
              <a:rPr lang="en-US" altLang="zh-CN" sz="20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3021" name="Line 12">
            <a:extLst>
              <a:ext uri="{FF2B5EF4-FFF2-40B4-BE49-F238E27FC236}">
                <a16:creationId xmlns:a16="http://schemas.microsoft.com/office/drawing/2014/main" id="{8B0E4E9D-B88B-41D5-8273-B61A05FD7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7675" y="3616325"/>
            <a:ext cx="763588" cy="5905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2" name="Line 13">
            <a:extLst>
              <a:ext uri="{FF2B5EF4-FFF2-40B4-BE49-F238E27FC236}">
                <a16:creationId xmlns:a16="http://schemas.microsoft.com/office/drawing/2014/main" id="{5F1ED960-C26E-4776-B9B7-5547FCE84A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16663" y="3605213"/>
            <a:ext cx="763587" cy="5905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3" name="Line 14">
            <a:extLst>
              <a:ext uri="{FF2B5EF4-FFF2-40B4-BE49-F238E27FC236}">
                <a16:creationId xmlns:a16="http://schemas.microsoft.com/office/drawing/2014/main" id="{D9E2AB85-D35F-4E0C-8E7C-DB554FF60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5963" y="3616325"/>
            <a:ext cx="1019175" cy="11811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4" name="Line 15">
            <a:extLst>
              <a:ext uri="{FF2B5EF4-FFF2-40B4-BE49-F238E27FC236}">
                <a16:creationId xmlns:a16="http://schemas.microsoft.com/office/drawing/2014/main" id="{47375132-D7FC-4391-8DF6-2DBA63785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7675" y="3616325"/>
            <a:ext cx="1527175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5" name="Text Box 16">
            <a:extLst>
              <a:ext uri="{FF2B5EF4-FFF2-40B4-BE49-F238E27FC236}">
                <a16:creationId xmlns:a16="http://schemas.microsoft.com/office/drawing/2014/main" id="{8CFDCE59-4484-4428-AF8B-DF8AE6639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5243513"/>
            <a:ext cx="358775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>
                <a:ea typeface="宋体" panose="02010600030101010101" pitchFamily="2" charset="-122"/>
              </a:rPr>
              <a:t>é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曲线的凸包性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grpSp>
        <p:nvGrpSpPr>
          <p:cNvPr id="43026" name="Group 17">
            <a:extLst>
              <a:ext uri="{FF2B5EF4-FFF2-40B4-BE49-F238E27FC236}">
                <a16:creationId xmlns:a16="http://schemas.microsoft.com/office/drawing/2014/main" id="{4035A42C-D6D5-48C5-83FC-3D15F5EA7D9F}"/>
              </a:ext>
            </a:extLst>
          </p:cNvPr>
          <p:cNvGrpSpPr>
            <a:grpSpLocks/>
          </p:cNvGrpSpPr>
          <p:nvPr/>
        </p:nvGrpSpPr>
        <p:grpSpPr bwMode="auto">
          <a:xfrm>
            <a:off x="5283200" y="3276600"/>
            <a:ext cx="3640138" cy="1447800"/>
            <a:chOff x="3312" y="2016"/>
            <a:chExt cx="2116" cy="912"/>
          </a:xfrm>
        </p:grpSpPr>
        <p:sp>
          <p:nvSpPr>
            <p:cNvPr id="43051" name="Text Box 18">
              <a:extLst>
                <a:ext uri="{FF2B5EF4-FFF2-40B4-BE49-F238E27FC236}">
                  <a16:creationId xmlns:a16="http://schemas.microsoft.com/office/drawing/2014/main" id="{EBBABDD2-E632-4A63-A327-F7F752B98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5" y="2016"/>
              <a:ext cx="37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800">
                  <a:latin typeface="Arial" panose="020B0604020202020204" pitchFamily="34" charset="0"/>
                  <a:ea typeface="宋体" panose="02010600030101010101" pitchFamily="2" charset="-122"/>
                </a:rPr>
                <a:t>凸集</a:t>
              </a:r>
            </a:p>
          </p:txBody>
        </p:sp>
        <p:sp>
          <p:nvSpPr>
            <p:cNvPr id="43052" name="Line 19">
              <a:extLst>
                <a:ext uri="{FF2B5EF4-FFF2-40B4-BE49-F238E27FC236}">
                  <a16:creationId xmlns:a16="http://schemas.microsoft.com/office/drawing/2014/main" id="{16A37137-D849-41BD-A68A-EDD97F6B70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56" y="2208"/>
              <a:ext cx="432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3" name="Line 20">
              <a:extLst>
                <a:ext uri="{FF2B5EF4-FFF2-40B4-BE49-F238E27FC236}">
                  <a16:creationId xmlns:a16="http://schemas.microsoft.com/office/drawing/2014/main" id="{8097C394-A600-42DB-B9E9-2E71C755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160"/>
              <a:ext cx="1008" cy="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4" name="Line 21">
              <a:extLst>
                <a:ext uri="{FF2B5EF4-FFF2-40B4-BE49-F238E27FC236}">
                  <a16:creationId xmlns:a16="http://schemas.microsoft.com/office/drawing/2014/main" id="{AAAD0B0F-A1FC-4B9A-BD45-83F2A6787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160"/>
              <a:ext cx="1776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5" name="Line 22">
              <a:extLst>
                <a:ext uri="{FF2B5EF4-FFF2-40B4-BE49-F238E27FC236}">
                  <a16:creationId xmlns:a16="http://schemas.microsoft.com/office/drawing/2014/main" id="{CF1CC935-2F90-4442-A722-92EE1C25F1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0" y="2208"/>
              <a:ext cx="816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27" name="Group 23">
            <a:extLst>
              <a:ext uri="{FF2B5EF4-FFF2-40B4-BE49-F238E27FC236}">
                <a16:creationId xmlns:a16="http://schemas.microsoft.com/office/drawing/2014/main" id="{41923F72-5A88-464E-A147-1FDA38B73D86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3962400"/>
            <a:ext cx="3308350" cy="815975"/>
            <a:chOff x="1488" y="2877"/>
            <a:chExt cx="1924" cy="514"/>
          </a:xfrm>
        </p:grpSpPr>
        <p:sp>
          <p:nvSpPr>
            <p:cNvPr id="43030" name="Line 24">
              <a:extLst>
                <a:ext uri="{FF2B5EF4-FFF2-40B4-BE49-F238E27FC236}">
                  <a16:creationId xmlns:a16="http://schemas.microsoft.com/office/drawing/2014/main" id="{2A4F8B89-C5F0-42B1-94DC-342672E1A1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3258"/>
              <a:ext cx="89" cy="133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1" name="Line 25">
              <a:extLst>
                <a:ext uri="{FF2B5EF4-FFF2-40B4-BE49-F238E27FC236}">
                  <a16:creationId xmlns:a16="http://schemas.microsoft.com/office/drawing/2014/main" id="{71C9FEEC-00C0-4458-9DEC-757EFA7A1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7" y="3153"/>
              <a:ext cx="89" cy="105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2" name="Line 26">
              <a:extLst>
                <a:ext uri="{FF2B5EF4-FFF2-40B4-BE49-F238E27FC236}">
                  <a16:creationId xmlns:a16="http://schemas.microsoft.com/office/drawing/2014/main" id="{841B0318-62B2-4931-A55E-D7AB5A924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6" y="3072"/>
              <a:ext cx="88" cy="81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3" name="Line 27">
              <a:extLst>
                <a:ext uri="{FF2B5EF4-FFF2-40B4-BE49-F238E27FC236}">
                  <a16:creationId xmlns:a16="http://schemas.microsoft.com/office/drawing/2014/main" id="{976E5D15-3A81-428B-BBB7-113721ADC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4" y="3010"/>
              <a:ext cx="89" cy="62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4" name="Line 28">
              <a:extLst>
                <a:ext uri="{FF2B5EF4-FFF2-40B4-BE49-F238E27FC236}">
                  <a16:creationId xmlns:a16="http://schemas.microsoft.com/office/drawing/2014/main" id="{1F2045B7-5F39-45A6-96DB-4632516B0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3" y="2965"/>
              <a:ext cx="90" cy="45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5" name="Line 29">
              <a:extLst>
                <a:ext uri="{FF2B5EF4-FFF2-40B4-BE49-F238E27FC236}">
                  <a16:creationId xmlns:a16="http://schemas.microsoft.com/office/drawing/2014/main" id="{37BEA525-7EF9-4EC6-843E-858D15598B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3" y="2930"/>
              <a:ext cx="89" cy="35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6" name="Line 30">
              <a:extLst>
                <a:ext uri="{FF2B5EF4-FFF2-40B4-BE49-F238E27FC236}">
                  <a16:creationId xmlns:a16="http://schemas.microsoft.com/office/drawing/2014/main" id="{F2C47538-3F10-4BFB-8913-5F293EC4DA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2" y="2907"/>
              <a:ext cx="90" cy="23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7" name="Line 31">
              <a:extLst>
                <a:ext uri="{FF2B5EF4-FFF2-40B4-BE49-F238E27FC236}">
                  <a16:creationId xmlns:a16="http://schemas.microsoft.com/office/drawing/2014/main" id="{53EE8C72-5DF8-4160-9E68-08770A6B3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2891"/>
              <a:ext cx="90" cy="16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8" name="Line 32">
              <a:extLst>
                <a:ext uri="{FF2B5EF4-FFF2-40B4-BE49-F238E27FC236}">
                  <a16:creationId xmlns:a16="http://schemas.microsoft.com/office/drawing/2014/main" id="{F9ADF0D9-659E-43A2-AE6D-A9A71B558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2883"/>
              <a:ext cx="91" cy="8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Line 33">
              <a:extLst>
                <a:ext uri="{FF2B5EF4-FFF2-40B4-BE49-F238E27FC236}">
                  <a16:creationId xmlns:a16="http://schemas.microsoft.com/office/drawing/2014/main" id="{72175BD9-559C-443C-B685-424AD495C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3" y="2880"/>
              <a:ext cx="93" cy="3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0" name="Line 34">
              <a:extLst>
                <a:ext uri="{FF2B5EF4-FFF2-40B4-BE49-F238E27FC236}">
                  <a16:creationId xmlns:a16="http://schemas.microsoft.com/office/drawing/2014/main" id="{130E663A-E7D4-4D2A-B2F9-3E1364037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6" y="2880"/>
              <a:ext cx="92" cy="3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Line 35">
              <a:extLst>
                <a:ext uri="{FF2B5EF4-FFF2-40B4-BE49-F238E27FC236}">
                  <a16:creationId xmlns:a16="http://schemas.microsoft.com/office/drawing/2014/main" id="{62C18287-A3C0-4589-976F-53BA547107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3" y="2891"/>
              <a:ext cx="96" cy="16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2" name="Line 36">
              <a:extLst>
                <a:ext uri="{FF2B5EF4-FFF2-40B4-BE49-F238E27FC236}">
                  <a16:creationId xmlns:a16="http://schemas.microsoft.com/office/drawing/2014/main" id="{9E15679C-91A0-4298-8C38-82015E383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9" y="2907"/>
              <a:ext cx="98" cy="23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Line 37">
              <a:extLst>
                <a:ext uri="{FF2B5EF4-FFF2-40B4-BE49-F238E27FC236}">
                  <a16:creationId xmlns:a16="http://schemas.microsoft.com/office/drawing/2014/main" id="{16F222F5-8B2A-4AE8-9C0F-3FDF2D082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7" y="2930"/>
              <a:ext cx="100" cy="35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Line 38">
              <a:extLst>
                <a:ext uri="{FF2B5EF4-FFF2-40B4-BE49-F238E27FC236}">
                  <a16:creationId xmlns:a16="http://schemas.microsoft.com/office/drawing/2014/main" id="{F6E8C1C9-76BF-445B-8B46-4A5E629B01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" y="2965"/>
              <a:ext cx="102" cy="45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5" name="Line 39">
              <a:extLst>
                <a:ext uri="{FF2B5EF4-FFF2-40B4-BE49-F238E27FC236}">
                  <a16:creationId xmlns:a16="http://schemas.microsoft.com/office/drawing/2014/main" id="{D70AD7DB-EF3C-457B-8594-001C7A4E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9" y="3010"/>
              <a:ext cx="106" cy="62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6" name="Line 40">
              <a:extLst>
                <a:ext uri="{FF2B5EF4-FFF2-40B4-BE49-F238E27FC236}">
                  <a16:creationId xmlns:a16="http://schemas.microsoft.com/office/drawing/2014/main" id="{FF20A535-5FE9-45B7-8D5F-FD083015B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5" y="3072"/>
              <a:ext cx="108" cy="81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7" name="Line 41">
              <a:extLst>
                <a:ext uri="{FF2B5EF4-FFF2-40B4-BE49-F238E27FC236}">
                  <a16:creationId xmlns:a16="http://schemas.microsoft.com/office/drawing/2014/main" id="{EAD59B96-1E46-49A5-88D5-3B58E9C3D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153"/>
              <a:ext cx="113" cy="105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8" name="Line 42">
              <a:extLst>
                <a:ext uri="{FF2B5EF4-FFF2-40B4-BE49-F238E27FC236}">
                  <a16:creationId xmlns:a16="http://schemas.microsoft.com/office/drawing/2014/main" id="{C5256D20-41C8-41D9-8733-5C58333BC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6" y="3258"/>
              <a:ext cx="116" cy="133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9" name="Line 43">
              <a:extLst>
                <a:ext uri="{FF2B5EF4-FFF2-40B4-BE49-F238E27FC236}">
                  <a16:creationId xmlns:a16="http://schemas.microsoft.com/office/drawing/2014/main" id="{C0777586-C088-4EFA-9D6A-64B6B4D06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" y="2877"/>
              <a:ext cx="92" cy="3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0" name="Text Box 44">
              <a:extLst>
                <a:ext uri="{FF2B5EF4-FFF2-40B4-BE49-F238E27FC236}">
                  <a16:creationId xmlns:a16="http://schemas.microsoft.com/office/drawing/2014/main" id="{191B97C3-6F31-43CF-A340-E034A2332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024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1400">
                  <a:solidFill>
                    <a:srgbClr val="FF99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P(t)</a:t>
              </a:r>
            </a:p>
          </p:txBody>
        </p:sp>
      </p:grpSp>
      <p:graphicFrame>
        <p:nvGraphicFramePr>
          <p:cNvPr id="43028" name="Object 45">
            <a:extLst>
              <a:ext uri="{FF2B5EF4-FFF2-40B4-BE49-F238E27FC236}">
                <a16:creationId xmlns:a16="http://schemas.microsoft.com/office/drawing/2014/main" id="{037CAABA-13C9-404A-BDDB-562D862D30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7200" y="2530475"/>
          <a:ext cx="60801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3" r:id="rId5" imgW="317225" imgH="203024" progId="Equation.DSMT4">
                  <p:embed/>
                </p:oleObj>
              </mc:Choice>
              <mc:Fallback>
                <p:oleObj r:id="rId5" imgW="317225" imgH="203024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2530475"/>
                        <a:ext cx="60801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9" name="Rectangle 46">
            <a:extLst>
              <a:ext uri="{FF2B5EF4-FFF2-40B4-BE49-F238E27FC236}">
                <a16:creationId xmlns:a16="http://schemas.microsoft.com/office/drawing/2014/main" id="{81EBD6D9-A2A6-4DA3-9FCD-18E6BA0DD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334736F-1E8E-4B56-A3C1-00E5A99C71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曲线曲面造型</a:t>
            </a:r>
          </a:p>
        </p:txBody>
      </p:sp>
      <p:sp>
        <p:nvSpPr>
          <p:cNvPr id="72707" name="内容占位符 2">
            <a:extLst>
              <a:ext uri="{FF2B5EF4-FFF2-40B4-BE49-F238E27FC236}">
                <a16:creationId xmlns:a16="http://schemas.microsoft.com/office/drawing/2014/main" id="{07D16EB0-C91C-4827-B3C3-C649E7C48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4788" y="1143000"/>
            <a:ext cx="9493250" cy="51816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从数学角度而言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许多非常有用的曲线和表面可以用少许几个参数来描述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表示简洁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: </a:t>
            </a:r>
            <a:r>
              <a:rPr lang="zh-CN" altLang="en-US">
                <a:ea typeface="宋体" panose="02010600030101010101" pitchFamily="2" charset="-122"/>
              </a:rPr>
              <a:t>保存一个表面的</a:t>
            </a:r>
            <a:r>
              <a:rPr lang="en-US" altLang="zh-CN">
                <a:ea typeface="宋体" panose="02010600030101010101" pitchFamily="2" charset="-122"/>
              </a:rPr>
              <a:t>16</a:t>
            </a:r>
            <a:r>
              <a:rPr lang="zh-CN" altLang="en-US">
                <a:ea typeface="宋体" panose="02010600030101010101" pitchFamily="2" charset="-122"/>
              </a:rPr>
              <a:t>个控制点要比保存</a:t>
            </a:r>
            <a:r>
              <a:rPr lang="en-US" altLang="zh-CN">
                <a:ea typeface="宋体" panose="02010600030101010101" pitchFamily="2" charset="-122"/>
              </a:rPr>
              <a:t>1000</a:t>
            </a:r>
            <a:r>
              <a:rPr lang="zh-CN" altLang="en-US">
                <a:ea typeface="宋体" panose="02010600030101010101" pitchFamily="2" charset="-122"/>
              </a:rPr>
              <a:t>个三角形所需要的空间要少得多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表示精确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: </a:t>
            </a:r>
            <a:r>
              <a:rPr lang="en-US" altLang="zh-CN">
                <a:ea typeface="宋体" panose="02010600030101010101" pitchFamily="2" charset="-122"/>
              </a:rPr>
              <a:t>1000</a:t>
            </a:r>
            <a:r>
              <a:rPr lang="zh-CN" altLang="en-US">
                <a:ea typeface="宋体" panose="02010600030101010101" pitchFamily="2" charset="-122"/>
              </a:rPr>
              <a:t>个三角形只能对真正的表面进行近似的模拟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而</a:t>
            </a:r>
            <a:r>
              <a:rPr lang="en-US" altLang="zh-CN">
                <a:ea typeface="宋体" panose="02010600030101010101" pitchFamily="2" charset="-122"/>
              </a:rPr>
              <a:t>16</a:t>
            </a:r>
            <a:r>
              <a:rPr lang="zh-CN" altLang="en-US">
                <a:ea typeface="宋体" panose="02010600030101010101" pitchFamily="2" charset="-122"/>
              </a:rPr>
              <a:t>个控制点却能够准确地描述曲面</a:t>
            </a:r>
            <a:endParaRPr lang="en-US" altLang="zh-CN">
              <a:ea typeface="宋体" panose="02010600030101010101" pitchFamily="2" charset="-122"/>
            </a:endParaRPr>
          </a:p>
          <a:p>
            <a:pPr marL="342900" lvl="1" indent="-342900">
              <a:buFontTx/>
              <a:buChar char="•"/>
            </a:pPr>
            <a:r>
              <a:rPr lang="zh-CN" altLang="en-US" sz="3200">
                <a:solidFill>
                  <a:schemeClr val="accent2"/>
                </a:solidFill>
                <a:ea typeface="宋体" panose="02010600030101010101" pitchFamily="2" charset="-122"/>
              </a:rPr>
              <a:t>变形控制性好</a:t>
            </a:r>
            <a:endParaRPr lang="en-US" altLang="zh-CN" sz="320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1BC79C2-35EA-4A24-9A4A-47778AB6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CE08EBA-280D-4C5E-9DAF-65E93B9A1BF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17106BC3-B209-4D4A-84F9-A6B3A4324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4394200"/>
            <a:ext cx="3767137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>
            <a:extLst>
              <a:ext uri="{FF2B5EF4-FFF2-40B4-BE49-F238E27FC236}">
                <a16:creationId xmlns:a16="http://schemas.microsoft.com/office/drawing/2014/main" id="{4A861ED8-48CA-435C-9F1C-4B79206F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7C3115-3106-4493-A401-FF835964A253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D2356F94-6BA4-4A10-BFE6-E5671E5AE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363" y="990600"/>
            <a:ext cx="2185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变差缩减性</a:t>
            </a:r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2535DE08-2D78-45ED-BC74-19E1163B3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588" y="2176463"/>
            <a:ext cx="6686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平面内任一直线与    的交点的个数不多于该直线与控制多边形         的交点的个数</a:t>
            </a:r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9B213E8B-1EDC-459B-8927-3F819F7C3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25" y="1654175"/>
            <a:ext cx="4433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en-US" altLang="zh-CN" sz="2400" dirty="0" err="1">
                <a:ea typeface="宋体" panose="02010600030101010101" pitchFamily="2" charset="-122"/>
              </a:rPr>
              <a:t>é</a:t>
            </a:r>
            <a:r>
              <a:rPr kumimoji="1"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曲线比控制多边形更光顺</a:t>
            </a:r>
          </a:p>
        </p:txBody>
      </p:sp>
      <p:graphicFrame>
        <p:nvGraphicFramePr>
          <p:cNvPr id="44038" name="Object 6">
            <a:extLst>
              <a:ext uri="{FF2B5EF4-FFF2-40B4-BE49-F238E27FC236}">
                <a16:creationId xmlns:a16="http://schemas.microsoft.com/office/drawing/2014/main" id="{298C7ECC-28C1-4A56-B8BA-6822115EF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1738" y="2568575"/>
          <a:ext cx="13716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8" r:id="rId3" imgW="609600" imgH="228600" progId="Equation.DSMT4">
                  <p:embed/>
                </p:oleObj>
              </mc:Choice>
              <mc:Fallback>
                <p:oleObj r:id="rId3" imgW="6096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738" y="2568575"/>
                        <a:ext cx="13716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9" name="Line 7">
            <a:extLst>
              <a:ext uri="{FF2B5EF4-FFF2-40B4-BE49-F238E27FC236}">
                <a16:creationId xmlns:a16="http://schemas.microsoft.com/office/drawing/2014/main" id="{DF5F87D8-5AAD-47D1-94C4-365B533DBD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5975" y="3692525"/>
            <a:ext cx="763588" cy="1181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0" name="Line 8">
            <a:extLst>
              <a:ext uri="{FF2B5EF4-FFF2-40B4-BE49-F238E27FC236}">
                <a16:creationId xmlns:a16="http://schemas.microsoft.com/office/drawing/2014/main" id="{6B30F99E-6228-44B4-B26B-4FF3BD17C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7088" y="4873625"/>
            <a:ext cx="33099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1" name="Text Box 9">
            <a:extLst>
              <a:ext uri="{FF2B5EF4-FFF2-40B4-BE49-F238E27FC236}">
                <a16:creationId xmlns:a16="http://schemas.microsoft.com/office/drawing/2014/main" id="{3152DBA0-E25D-4E8E-9A2A-D88D09DB1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4800600"/>
            <a:ext cx="330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P</a:t>
            </a:r>
            <a:r>
              <a:rPr lang="en-US" altLang="zh-CN" sz="2000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C23E681D-FAD0-4CBA-A0C2-E3F558E5E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88" y="3321050"/>
            <a:ext cx="639762" cy="398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P</a:t>
            </a:r>
            <a:r>
              <a:rPr lang="en-US" altLang="zh-CN" sz="20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4043" name="Text Box 11">
            <a:extLst>
              <a:ext uri="{FF2B5EF4-FFF2-40B4-BE49-F238E27FC236}">
                <a16:creationId xmlns:a16="http://schemas.microsoft.com/office/drawing/2014/main" id="{E7CBCAA8-B241-44C5-927E-AD33AF4AE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038" y="4826000"/>
            <a:ext cx="531812" cy="487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P</a:t>
            </a:r>
            <a:r>
              <a:rPr lang="en-US" altLang="zh-CN" sz="2000" i="1" baseline="-25000">
                <a:ea typeface="宋体" panose="02010600030101010101" pitchFamily="2" charset="-122"/>
              </a:rPr>
              <a:t>n</a:t>
            </a:r>
            <a:endParaRPr lang="en-US" altLang="zh-CN" sz="2000" baseline="-25000">
              <a:ea typeface="宋体" panose="02010600030101010101" pitchFamily="2" charset="-122"/>
            </a:endParaRPr>
          </a:p>
        </p:txBody>
      </p:sp>
      <p:sp>
        <p:nvSpPr>
          <p:cNvPr id="44044" name="Text Box 12">
            <a:extLst>
              <a:ext uri="{FF2B5EF4-FFF2-40B4-BE49-F238E27FC236}">
                <a16:creationId xmlns:a16="http://schemas.microsoft.com/office/drawing/2014/main" id="{7BD065DB-458A-4B34-ACB3-686DC375E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088" y="3276600"/>
            <a:ext cx="655637" cy="487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P</a:t>
            </a:r>
            <a:r>
              <a:rPr lang="en-US" altLang="zh-CN" sz="2000" i="1" baseline="-25000">
                <a:ea typeface="宋体" panose="02010600030101010101" pitchFamily="2" charset="-122"/>
              </a:rPr>
              <a:t>n-</a:t>
            </a:r>
            <a:r>
              <a:rPr lang="en-US" altLang="zh-CN" sz="20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4045" name="Text Box 13">
            <a:extLst>
              <a:ext uri="{FF2B5EF4-FFF2-40B4-BE49-F238E27FC236}">
                <a16:creationId xmlns:a16="http://schemas.microsoft.com/office/drawing/2014/main" id="{4BC39296-2CD0-4392-B21B-86B760E09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7013" y="4162425"/>
            <a:ext cx="576262" cy="487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P</a:t>
            </a:r>
            <a:r>
              <a:rPr lang="en-US" altLang="zh-CN" sz="2000">
                <a:ea typeface="宋体" panose="02010600030101010101" pitchFamily="2" charset="-122"/>
              </a:rPr>
              <a:t>(</a:t>
            </a:r>
            <a:r>
              <a:rPr lang="en-US" altLang="zh-CN" sz="2000" i="1">
                <a:ea typeface="宋体" panose="02010600030101010101" pitchFamily="2" charset="-122"/>
              </a:rPr>
              <a:t>t</a:t>
            </a:r>
            <a:r>
              <a:rPr lang="en-US" altLang="zh-CN" sz="2000">
                <a:ea typeface="宋体" panose="02010600030101010101" pitchFamily="2" charset="-122"/>
              </a:rPr>
              <a:t>)</a:t>
            </a:r>
            <a:endParaRPr lang="en-US" altLang="zh-CN" sz="2000" baseline="-25000">
              <a:ea typeface="宋体" panose="02010600030101010101" pitchFamily="2" charset="-122"/>
            </a:endParaRPr>
          </a:p>
        </p:txBody>
      </p:sp>
      <p:grpSp>
        <p:nvGrpSpPr>
          <p:cNvPr id="44046" name="Group 14">
            <a:extLst>
              <a:ext uri="{FF2B5EF4-FFF2-40B4-BE49-F238E27FC236}">
                <a16:creationId xmlns:a16="http://schemas.microsoft.com/office/drawing/2014/main" id="{112A95DB-8AE0-42CA-90A3-1157937CF490}"/>
              </a:ext>
            </a:extLst>
          </p:cNvPr>
          <p:cNvGrpSpPr>
            <a:grpSpLocks/>
          </p:cNvGrpSpPr>
          <p:nvPr/>
        </p:nvGrpSpPr>
        <p:grpSpPr bwMode="auto">
          <a:xfrm>
            <a:off x="3355975" y="4062413"/>
            <a:ext cx="3308350" cy="811212"/>
            <a:chOff x="2000" y="5450"/>
            <a:chExt cx="2600" cy="550"/>
          </a:xfrm>
        </p:grpSpPr>
        <p:sp>
          <p:nvSpPr>
            <p:cNvPr id="44061" name="Line 15">
              <a:extLst>
                <a:ext uri="{FF2B5EF4-FFF2-40B4-BE49-F238E27FC236}">
                  <a16:creationId xmlns:a16="http://schemas.microsoft.com/office/drawing/2014/main" id="{D14E5B6E-F30D-4654-AC2F-AD381C0E6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8" y="5453"/>
              <a:ext cx="128" cy="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4062" name="Group 16">
              <a:extLst>
                <a:ext uri="{FF2B5EF4-FFF2-40B4-BE49-F238E27FC236}">
                  <a16:creationId xmlns:a16="http://schemas.microsoft.com/office/drawing/2014/main" id="{1C12380F-063A-4D83-86AA-DFFE446D45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0" y="5450"/>
              <a:ext cx="2600" cy="550"/>
              <a:chOff x="2000" y="5450"/>
              <a:chExt cx="2600" cy="550"/>
            </a:xfrm>
          </p:grpSpPr>
          <p:sp>
            <p:nvSpPr>
              <p:cNvPr id="44063" name="Line 17">
                <a:extLst>
                  <a:ext uri="{FF2B5EF4-FFF2-40B4-BE49-F238E27FC236}">
                    <a16:creationId xmlns:a16="http://schemas.microsoft.com/office/drawing/2014/main" id="{F85BA4A5-EA3D-40C3-8B69-DFCD1B61FF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0" y="5857"/>
                <a:ext cx="120" cy="14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4" name="Line 18">
                <a:extLst>
                  <a:ext uri="{FF2B5EF4-FFF2-40B4-BE49-F238E27FC236}">
                    <a16:creationId xmlns:a16="http://schemas.microsoft.com/office/drawing/2014/main" id="{3AA91129-EC1E-4B4E-9815-962BFBE443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0" y="5744"/>
                <a:ext cx="120" cy="1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5" name="Line 19">
                <a:extLst>
                  <a:ext uri="{FF2B5EF4-FFF2-40B4-BE49-F238E27FC236}">
                    <a16:creationId xmlns:a16="http://schemas.microsoft.com/office/drawing/2014/main" id="{E07EF2CE-D56F-467D-B934-EA40A181B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0" y="5657"/>
                <a:ext cx="120" cy="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6" name="Line 20">
                <a:extLst>
                  <a:ext uri="{FF2B5EF4-FFF2-40B4-BE49-F238E27FC236}">
                    <a16:creationId xmlns:a16="http://schemas.microsoft.com/office/drawing/2014/main" id="{8A95B5F6-7E0D-4BA5-B5DB-0D0E1AFD9B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0" y="5590"/>
                <a:ext cx="120" cy="6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7" name="Line 21">
                <a:extLst>
                  <a:ext uri="{FF2B5EF4-FFF2-40B4-BE49-F238E27FC236}">
                    <a16:creationId xmlns:a16="http://schemas.microsoft.com/office/drawing/2014/main" id="{F07EF2B9-CEA5-4B75-9D41-85E8E7A9A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0" y="5541"/>
                <a:ext cx="121" cy="4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8" name="Line 22">
                <a:extLst>
                  <a:ext uri="{FF2B5EF4-FFF2-40B4-BE49-F238E27FC236}">
                    <a16:creationId xmlns:a16="http://schemas.microsoft.com/office/drawing/2014/main" id="{58004D83-70BE-44D3-881E-5464B3B5B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01" y="5504"/>
                <a:ext cx="121" cy="3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9" name="Line 23">
                <a:extLst>
                  <a:ext uri="{FF2B5EF4-FFF2-40B4-BE49-F238E27FC236}">
                    <a16:creationId xmlns:a16="http://schemas.microsoft.com/office/drawing/2014/main" id="{3C5BCB90-109C-494E-93CE-8D812C4166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22" y="5479"/>
                <a:ext cx="121" cy="2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0" name="Line 24">
                <a:extLst>
                  <a:ext uri="{FF2B5EF4-FFF2-40B4-BE49-F238E27FC236}">
                    <a16:creationId xmlns:a16="http://schemas.microsoft.com/office/drawing/2014/main" id="{051DEDDD-957F-42D3-B719-13B8C5330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3" y="5462"/>
                <a:ext cx="122" cy="1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1" name="Line 25">
                <a:extLst>
                  <a:ext uri="{FF2B5EF4-FFF2-40B4-BE49-F238E27FC236}">
                    <a16:creationId xmlns:a16="http://schemas.microsoft.com/office/drawing/2014/main" id="{DC5AB06A-534A-421E-BE9A-4A866B5A5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65" y="5453"/>
                <a:ext cx="123" cy="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2" name="Line 26">
                <a:extLst>
                  <a:ext uri="{FF2B5EF4-FFF2-40B4-BE49-F238E27FC236}">
                    <a16:creationId xmlns:a16="http://schemas.microsoft.com/office/drawing/2014/main" id="{B1DC1291-0D1D-45BF-9E96-DB65B20D4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8" y="5450"/>
                <a:ext cx="125" cy="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3" name="Line 27">
                <a:extLst>
                  <a:ext uri="{FF2B5EF4-FFF2-40B4-BE49-F238E27FC236}">
                    <a16:creationId xmlns:a16="http://schemas.microsoft.com/office/drawing/2014/main" id="{9D63FE8E-5F94-4006-84FC-BDC75A70F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3" y="5450"/>
                <a:ext cx="125" cy="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4" name="Line 28">
                <a:extLst>
                  <a:ext uri="{FF2B5EF4-FFF2-40B4-BE49-F238E27FC236}">
                    <a16:creationId xmlns:a16="http://schemas.microsoft.com/office/drawing/2014/main" id="{96D23E74-EA73-475A-A8E9-EE2F8A5577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6" y="5462"/>
                <a:ext cx="130" cy="1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5" name="Line 29">
                <a:extLst>
                  <a:ext uri="{FF2B5EF4-FFF2-40B4-BE49-F238E27FC236}">
                    <a16:creationId xmlns:a16="http://schemas.microsoft.com/office/drawing/2014/main" id="{CB66128A-0CD0-4876-9DB9-180704DF5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6" y="5479"/>
                <a:ext cx="132" cy="2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6" name="Line 30">
                <a:extLst>
                  <a:ext uri="{FF2B5EF4-FFF2-40B4-BE49-F238E27FC236}">
                    <a16:creationId xmlns:a16="http://schemas.microsoft.com/office/drawing/2014/main" id="{4A45BF80-D29A-4B00-AD7A-5F6F9312B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8" y="5504"/>
                <a:ext cx="135" cy="3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7" name="Line 31">
                <a:extLst>
                  <a:ext uri="{FF2B5EF4-FFF2-40B4-BE49-F238E27FC236}">
                    <a16:creationId xmlns:a16="http://schemas.microsoft.com/office/drawing/2014/main" id="{0D8D02C8-1D5A-4513-AC25-D48C156481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3" y="5541"/>
                <a:ext cx="139" cy="4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8" name="Line 32">
                <a:extLst>
                  <a:ext uri="{FF2B5EF4-FFF2-40B4-BE49-F238E27FC236}">
                    <a16:creationId xmlns:a16="http://schemas.microsoft.com/office/drawing/2014/main" id="{9D5B6D19-DF25-4203-97B8-9CD1E193EA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" y="5590"/>
                <a:ext cx="142" cy="6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9" name="Line 33">
                <a:extLst>
                  <a:ext uri="{FF2B5EF4-FFF2-40B4-BE49-F238E27FC236}">
                    <a16:creationId xmlns:a16="http://schemas.microsoft.com/office/drawing/2014/main" id="{A0E6C62F-2166-4C42-A86A-A72007B895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4" y="5657"/>
                <a:ext cx="147" cy="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0" name="Line 34">
                <a:extLst>
                  <a:ext uri="{FF2B5EF4-FFF2-40B4-BE49-F238E27FC236}">
                    <a16:creationId xmlns:a16="http://schemas.microsoft.com/office/drawing/2014/main" id="{CFBA23A0-74EF-459F-82BB-9B4E9D29F6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1" y="5744"/>
                <a:ext cx="152" cy="1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1" name="Line 35">
                <a:extLst>
                  <a:ext uri="{FF2B5EF4-FFF2-40B4-BE49-F238E27FC236}">
                    <a16:creationId xmlns:a16="http://schemas.microsoft.com/office/drawing/2014/main" id="{154629E8-6A23-4DFC-955C-BEF771543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3" y="5857"/>
                <a:ext cx="157" cy="14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4047" name="Line 36">
            <a:extLst>
              <a:ext uri="{FF2B5EF4-FFF2-40B4-BE49-F238E27FC236}">
                <a16:creationId xmlns:a16="http://schemas.microsoft.com/office/drawing/2014/main" id="{5FBFD57B-7C4F-4207-83EA-71F1FBBB4B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9563" y="3692525"/>
            <a:ext cx="763587" cy="5905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8" name="Line 37">
            <a:extLst>
              <a:ext uri="{FF2B5EF4-FFF2-40B4-BE49-F238E27FC236}">
                <a16:creationId xmlns:a16="http://schemas.microsoft.com/office/drawing/2014/main" id="{AE86CC6F-005C-4C8E-A49B-A0F635B262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7750" y="3692525"/>
            <a:ext cx="763588" cy="5905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9" name="Line 38">
            <a:extLst>
              <a:ext uri="{FF2B5EF4-FFF2-40B4-BE49-F238E27FC236}">
                <a16:creationId xmlns:a16="http://schemas.microsoft.com/office/drawing/2014/main" id="{3CAE1C23-BE87-4A19-A53E-568D24026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7850" y="3692525"/>
            <a:ext cx="1019175" cy="1181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0" name="Line 39">
            <a:extLst>
              <a:ext uri="{FF2B5EF4-FFF2-40B4-BE49-F238E27FC236}">
                <a16:creationId xmlns:a16="http://schemas.microsoft.com/office/drawing/2014/main" id="{E2999963-D9D5-41CF-8694-EAA70EED6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9563" y="3692525"/>
            <a:ext cx="15271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1" name="Text Box 40">
            <a:extLst>
              <a:ext uri="{FF2B5EF4-FFF2-40B4-BE49-F238E27FC236}">
                <a16:creationId xmlns:a16="http://schemas.microsoft.com/office/drawing/2014/main" id="{2BA7D9D0-2441-449E-A033-C4431DFF8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5334000"/>
            <a:ext cx="358775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>
                <a:ea typeface="宋体" panose="02010600030101010101" pitchFamily="2" charset="-122"/>
              </a:rPr>
              <a:t>é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曲线的变差缩减性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44052" name="Line 41">
            <a:extLst>
              <a:ext uri="{FF2B5EF4-FFF2-40B4-BE49-F238E27FC236}">
                <a16:creationId xmlns:a16="http://schemas.microsoft.com/office/drawing/2014/main" id="{5D33BEEF-C50D-45BF-95A9-D7631C41D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0" y="4114800"/>
            <a:ext cx="4953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3" name="Oval 42">
            <a:extLst>
              <a:ext uri="{FF2B5EF4-FFF2-40B4-BE49-F238E27FC236}">
                <a16:creationId xmlns:a16="http://schemas.microsoft.com/office/drawing/2014/main" id="{11E10171-854C-4DA3-A424-CB29F55B9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300" y="4114800"/>
            <a:ext cx="8255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4054" name="Oval 43">
            <a:extLst>
              <a:ext uri="{FF2B5EF4-FFF2-40B4-BE49-F238E27FC236}">
                <a16:creationId xmlns:a16="http://schemas.microsoft.com/office/drawing/2014/main" id="{9A967F28-07E9-4A39-A667-AEBC03F36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150" y="4038600"/>
            <a:ext cx="8255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4055" name="Oval 44">
            <a:extLst>
              <a:ext uri="{FF2B5EF4-FFF2-40B4-BE49-F238E27FC236}">
                <a16:creationId xmlns:a16="http://schemas.microsoft.com/office/drawing/2014/main" id="{92F5E081-93FD-4BDB-9E6E-74BF2E1FE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800" y="4114800"/>
            <a:ext cx="8255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4056" name="Oval 45">
            <a:extLst>
              <a:ext uri="{FF2B5EF4-FFF2-40B4-BE49-F238E27FC236}">
                <a16:creationId xmlns:a16="http://schemas.microsoft.com/office/drawing/2014/main" id="{30CCD932-5622-4EE8-90D2-DFE9F4E54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50" y="4114800"/>
            <a:ext cx="8255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4057" name="Oval 46">
            <a:extLst>
              <a:ext uri="{FF2B5EF4-FFF2-40B4-BE49-F238E27FC236}">
                <a16:creationId xmlns:a16="http://schemas.microsoft.com/office/drawing/2014/main" id="{285EE920-58B7-4765-B9F4-25EC42642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4038600"/>
            <a:ext cx="8255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4058" name="Oval 47">
            <a:extLst>
              <a:ext uri="{FF2B5EF4-FFF2-40B4-BE49-F238E27FC236}">
                <a16:creationId xmlns:a16="http://schemas.microsoft.com/office/drawing/2014/main" id="{B09CF652-6FF5-46CA-9B00-0954FAE46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114800"/>
            <a:ext cx="8255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44059" name="Object 48">
            <a:extLst>
              <a:ext uri="{FF2B5EF4-FFF2-40B4-BE49-F238E27FC236}">
                <a16:creationId xmlns:a16="http://schemas.microsoft.com/office/drawing/2014/main" id="{A8784E1D-3C61-470E-982B-A4A27A7938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3200" y="2247900"/>
          <a:ext cx="60801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9" r:id="rId5" imgW="317225" imgH="203024" progId="Equation.DSMT4">
                  <p:embed/>
                </p:oleObj>
              </mc:Choice>
              <mc:Fallback>
                <p:oleObj r:id="rId5" imgW="317225" imgH="203024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2247900"/>
                        <a:ext cx="60801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60" name="Rectangle 49">
            <a:extLst>
              <a:ext uri="{FF2B5EF4-FFF2-40B4-BE49-F238E27FC236}">
                <a16:creationId xmlns:a16="http://schemas.microsoft.com/office/drawing/2014/main" id="{4BD4A393-DA0A-4426-91CA-DC1083586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3">
            <a:extLst>
              <a:ext uri="{FF2B5EF4-FFF2-40B4-BE49-F238E27FC236}">
                <a16:creationId xmlns:a16="http://schemas.microsoft.com/office/drawing/2014/main" id="{C911214B-4821-4541-BB8D-336EDA5C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DE3FE4-127B-4CB9-97A2-876B860DB821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7C1E01A6-E97E-4A5A-B6B8-5F5972719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1011238"/>
            <a:ext cx="2379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4. 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几何不变性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38CD4CE6-5E10-4B75-B435-4DCFDFAB8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450" y="1676400"/>
            <a:ext cx="7346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Bé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曲线的形状和位置仅与它的控制顶点的位置有关，而与具体坐标系的选择无关。</a:t>
            </a:r>
          </a:p>
        </p:txBody>
      </p:sp>
      <p:grpSp>
        <p:nvGrpSpPr>
          <p:cNvPr id="45061" name="Group 4">
            <a:extLst>
              <a:ext uri="{FF2B5EF4-FFF2-40B4-BE49-F238E27FC236}">
                <a16:creationId xmlns:a16="http://schemas.microsoft.com/office/drawing/2014/main" id="{59AE10EA-0DB3-411B-A2DF-845BA6FAF175}"/>
              </a:ext>
            </a:extLst>
          </p:cNvPr>
          <p:cNvGrpSpPr>
            <a:grpSpLocks/>
          </p:cNvGrpSpPr>
          <p:nvPr/>
        </p:nvGrpSpPr>
        <p:grpSpPr bwMode="auto">
          <a:xfrm>
            <a:off x="5035550" y="2743200"/>
            <a:ext cx="4664075" cy="4114800"/>
            <a:chOff x="2928" y="1728"/>
            <a:chExt cx="2712" cy="2592"/>
          </a:xfrm>
        </p:grpSpPr>
        <p:sp>
          <p:nvSpPr>
            <p:cNvPr id="45091" name="Line 5">
              <a:extLst>
                <a:ext uri="{FF2B5EF4-FFF2-40B4-BE49-F238E27FC236}">
                  <a16:creationId xmlns:a16="http://schemas.microsoft.com/office/drawing/2014/main" id="{FF10F322-C200-4300-85BA-45CD8FC13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1872"/>
              <a:ext cx="0" cy="2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2" name="Line 6">
              <a:extLst>
                <a:ext uri="{FF2B5EF4-FFF2-40B4-BE49-F238E27FC236}">
                  <a16:creationId xmlns:a16="http://schemas.microsoft.com/office/drawing/2014/main" id="{31E5CCE8-055A-41DD-B860-7FB895D9E7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312"/>
              <a:ext cx="26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5093" name="Object 7">
              <a:extLst>
                <a:ext uri="{FF2B5EF4-FFF2-40B4-BE49-F238E27FC236}">
                  <a16:creationId xmlns:a16="http://schemas.microsoft.com/office/drawing/2014/main" id="{020179C4-0680-4B69-8E42-F5BEEF80B9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6" y="1728"/>
            <a:ext cx="1584" cy="2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20" name="位图图像" r:id="rId3" imgW="1857143" imgH="3038095" progId="Paint.Picture">
                    <p:embed/>
                  </p:oleObj>
                </mc:Choice>
                <mc:Fallback>
                  <p:oleObj name="位图图像" r:id="rId3" imgW="1857143" imgH="3038095" progId="Paint.Picture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728"/>
                          <a:ext cx="1584" cy="25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94" name="Object 8">
              <a:extLst>
                <a:ext uri="{FF2B5EF4-FFF2-40B4-BE49-F238E27FC236}">
                  <a16:creationId xmlns:a16="http://schemas.microsoft.com/office/drawing/2014/main" id="{14AC6C19-09AC-402E-AF86-289E76B3C2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72" y="3360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21" name="Equation" r:id="rId5" imgW="177569" imgH="202936" progId="Equation.DSMT4">
                    <p:embed/>
                  </p:oleObj>
                </mc:Choice>
                <mc:Fallback>
                  <p:oleObj name="Equation" r:id="rId5" imgW="177569" imgH="202936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2" y="3360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95" name="Object 9">
              <a:extLst>
                <a:ext uri="{FF2B5EF4-FFF2-40B4-BE49-F238E27FC236}">
                  <a16:creationId xmlns:a16="http://schemas.microsoft.com/office/drawing/2014/main" id="{89E5090F-FDFF-4EE0-B226-AEA0A4D4D8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2" y="1872"/>
            <a:ext cx="1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22" name="Equation" r:id="rId7" imgW="152268" imgH="203024" progId="Equation.DSMT4">
                    <p:embed/>
                  </p:oleObj>
                </mc:Choice>
                <mc:Fallback>
                  <p:oleObj name="Equation" r:id="rId7" imgW="152268" imgH="203024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2" y="1872"/>
                          <a:ext cx="18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062" name="AutoShape 10">
            <a:extLst>
              <a:ext uri="{FF2B5EF4-FFF2-40B4-BE49-F238E27FC236}">
                <a16:creationId xmlns:a16="http://schemas.microsoft.com/office/drawing/2014/main" id="{2EA6E161-8B3A-497B-972D-5EA6431DE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3810000"/>
            <a:ext cx="990600" cy="457200"/>
          </a:xfrm>
          <a:prstGeom prst="rightArrow">
            <a:avLst>
              <a:gd name="adj1" fmla="val 50000"/>
              <a:gd name="adj2" fmla="val 54167"/>
            </a:avLst>
          </a:prstGeom>
          <a:solidFill>
            <a:srgbClr val="FFFFFF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pSp>
        <p:nvGrpSpPr>
          <p:cNvPr id="45063" name="Group 11">
            <a:extLst>
              <a:ext uri="{FF2B5EF4-FFF2-40B4-BE49-F238E27FC236}">
                <a16:creationId xmlns:a16="http://schemas.microsoft.com/office/drawing/2014/main" id="{E290EA93-4841-402D-A955-9DD0305D9792}"/>
              </a:ext>
            </a:extLst>
          </p:cNvPr>
          <p:cNvGrpSpPr>
            <a:grpSpLocks/>
          </p:cNvGrpSpPr>
          <p:nvPr/>
        </p:nvGrpSpPr>
        <p:grpSpPr bwMode="auto">
          <a:xfrm>
            <a:off x="412750" y="2819400"/>
            <a:ext cx="4151313" cy="3657600"/>
            <a:chOff x="240" y="1776"/>
            <a:chExt cx="2414" cy="2304"/>
          </a:xfrm>
        </p:grpSpPr>
        <p:sp>
          <p:nvSpPr>
            <p:cNvPr id="45065" name="Line 12">
              <a:extLst>
                <a:ext uri="{FF2B5EF4-FFF2-40B4-BE49-F238E27FC236}">
                  <a16:creationId xmlns:a16="http://schemas.microsoft.com/office/drawing/2014/main" id="{8B2A57BA-BEDD-4745-8E7E-7D07E1B47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" y="2604"/>
              <a:ext cx="430" cy="43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6" name="Freeform 13">
              <a:extLst>
                <a:ext uri="{FF2B5EF4-FFF2-40B4-BE49-F238E27FC236}">
                  <a16:creationId xmlns:a16="http://schemas.microsoft.com/office/drawing/2014/main" id="{E6A8A333-9C0B-432B-9AFE-8CDD905B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3011"/>
              <a:ext cx="45" cy="46"/>
            </a:xfrm>
            <a:custGeom>
              <a:avLst/>
              <a:gdLst>
                <a:gd name="T0" fmla="*/ 38 w 45"/>
                <a:gd name="T1" fmla="*/ 7 h 46"/>
                <a:gd name="T2" fmla="*/ 36 w 45"/>
                <a:gd name="T3" fmla="*/ 4 h 46"/>
                <a:gd name="T4" fmla="*/ 35 w 45"/>
                <a:gd name="T5" fmla="*/ 3 h 46"/>
                <a:gd name="T6" fmla="*/ 32 w 45"/>
                <a:gd name="T7" fmla="*/ 3 h 46"/>
                <a:gd name="T8" fmla="*/ 30 w 45"/>
                <a:gd name="T9" fmla="*/ 1 h 46"/>
                <a:gd name="T10" fmla="*/ 28 w 45"/>
                <a:gd name="T11" fmla="*/ 0 h 46"/>
                <a:gd name="T12" fmla="*/ 25 w 45"/>
                <a:gd name="T13" fmla="*/ 0 h 46"/>
                <a:gd name="T14" fmla="*/ 22 w 45"/>
                <a:gd name="T15" fmla="*/ 0 h 46"/>
                <a:gd name="T16" fmla="*/ 20 w 45"/>
                <a:gd name="T17" fmla="*/ 0 h 46"/>
                <a:gd name="T18" fmla="*/ 18 w 45"/>
                <a:gd name="T19" fmla="*/ 0 h 46"/>
                <a:gd name="T20" fmla="*/ 15 w 45"/>
                <a:gd name="T21" fmla="*/ 1 h 46"/>
                <a:gd name="T22" fmla="*/ 12 w 45"/>
                <a:gd name="T23" fmla="*/ 3 h 46"/>
                <a:gd name="T24" fmla="*/ 10 w 45"/>
                <a:gd name="T25" fmla="*/ 3 h 46"/>
                <a:gd name="T26" fmla="*/ 9 w 45"/>
                <a:gd name="T27" fmla="*/ 4 h 46"/>
                <a:gd name="T28" fmla="*/ 6 w 45"/>
                <a:gd name="T29" fmla="*/ 7 h 46"/>
                <a:gd name="T30" fmla="*/ 5 w 45"/>
                <a:gd name="T31" fmla="*/ 9 h 46"/>
                <a:gd name="T32" fmla="*/ 3 w 45"/>
                <a:gd name="T33" fmla="*/ 10 h 46"/>
                <a:gd name="T34" fmla="*/ 2 w 45"/>
                <a:gd name="T35" fmla="*/ 13 h 46"/>
                <a:gd name="T36" fmla="*/ 0 w 45"/>
                <a:gd name="T37" fmla="*/ 16 h 46"/>
                <a:gd name="T38" fmla="*/ 0 w 45"/>
                <a:gd name="T39" fmla="*/ 17 h 46"/>
                <a:gd name="T40" fmla="*/ 0 w 45"/>
                <a:gd name="T41" fmla="*/ 20 h 46"/>
                <a:gd name="T42" fmla="*/ 0 w 45"/>
                <a:gd name="T43" fmla="*/ 23 h 46"/>
                <a:gd name="T44" fmla="*/ 0 w 45"/>
                <a:gd name="T45" fmla="*/ 26 h 46"/>
                <a:gd name="T46" fmla="*/ 0 w 45"/>
                <a:gd name="T47" fmla="*/ 27 h 46"/>
                <a:gd name="T48" fmla="*/ 0 w 45"/>
                <a:gd name="T49" fmla="*/ 30 h 46"/>
                <a:gd name="T50" fmla="*/ 2 w 45"/>
                <a:gd name="T51" fmla="*/ 33 h 46"/>
                <a:gd name="T52" fmla="*/ 3 w 45"/>
                <a:gd name="T53" fmla="*/ 34 h 46"/>
                <a:gd name="T54" fmla="*/ 5 w 45"/>
                <a:gd name="T55" fmla="*/ 37 h 46"/>
                <a:gd name="T56" fmla="*/ 6 w 45"/>
                <a:gd name="T57" fmla="*/ 39 h 46"/>
                <a:gd name="T58" fmla="*/ 9 w 45"/>
                <a:gd name="T59" fmla="*/ 40 h 46"/>
                <a:gd name="T60" fmla="*/ 10 w 45"/>
                <a:gd name="T61" fmla="*/ 42 h 46"/>
                <a:gd name="T62" fmla="*/ 12 w 45"/>
                <a:gd name="T63" fmla="*/ 43 h 46"/>
                <a:gd name="T64" fmla="*/ 15 w 45"/>
                <a:gd name="T65" fmla="*/ 44 h 46"/>
                <a:gd name="T66" fmla="*/ 18 w 45"/>
                <a:gd name="T67" fmla="*/ 44 h 46"/>
                <a:gd name="T68" fmla="*/ 20 w 45"/>
                <a:gd name="T69" fmla="*/ 44 h 46"/>
                <a:gd name="T70" fmla="*/ 22 w 45"/>
                <a:gd name="T71" fmla="*/ 46 h 46"/>
                <a:gd name="T72" fmla="*/ 25 w 45"/>
                <a:gd name="T73" fmla="*/ 44 h 46"/>
                <a:gd name="T74" fmla="*/ 28 w 45"/>
                <a:gd name="T75" fmla="*/ 44 h 46"/>
                <a:gd name="T76" fmla="*/ 30 w 45"/>
                <a:gd name="T77" fmla="*/ 44 h 46"/>
                <a:gd name="T78" fmla="*/ 32 w 45"/>
                <a:gd name="T79" fmla="*/ 43 h 46"/>
                <a:gd name="T80" fmla="*/ 35 w 45"/>
                <a:gd name="T81" fmla="*/ 42 h 46"/>
                <a:gd name="T82" fmla="*/ 36 w 45"/>
                <a:gd name="T83" fmla="*/ 40 h 46"/>
                <a:gd name="T84" fmla="*/ 38 w 45"/>
                <a:gd name="T85" fmla="*/ 39 h 46"/>
                <a:gd name="T86" fmla="*/ 41 w 45"/>
                <a:gd name="T87" fmla="*/ 37 h 46"/>
                <a:gd name="T88" fmla="*/ 42 w 45"/>
                <a:gd name="T89" fmla="*/ 34 h 46"/>
                <a:gd name="T90" fmla="*/ 43 w 45"/>
                <a:gd name="T91" fmla="*/ 33 h 46"/>
                <a:gd name="T92" fmla="*/ 43 w 45"/>
                <a:gd name="T93" fmla="*/ 30 h 46"/>
                <a:gd name="T94" fmla="*/ 45 w 45"/>
                <a:gd name="T95" fmla="*/ 27 h 46"/>
                <a:gd name="T96" fmla="*/ 45 w 45"/>
                <a:gd name="T97" fmla="*/ 26 h 46"/>
                <a:gd name="T98" fmla="*/ 45 w 45"/>
                <a:gd name="T99" fmla="*/ 23 h 46"/>
                <a:gd name="T100" fmla="*/ 45 w 45"/>
                <a:gd name="T101" fmla="*/ 20 h 46"/>
                <a:gd name="T102" fmla="*/ 45 w 45"/>
                <a:gd name="T103" fmla="*/ 17 h 46"/>
                <a:gd name="T104" fmla="*/ 43 w 45"/>
                <a:gd name="T105" fmla="*/ 16 h 46"/>
                <a:gd name="T106" fmla="*/ 43 w 45"/>
                <a:gd name="T107" fmla="*/ 13 h 46"/>
                <a:gd name="T108" fmla="*/ 42 w 45"/>
                <a:gd name="T109" fmla="*/ 10 h 46"/>
                <a:gd name="T110" fmla="*/ 41 w 45"/>
                <a:gd name="T111" fmla="*/ 9 h 46"/>
                <a:gd name="T112" fmla="*/ 38 w 45"/>
                <a:gd name="T113" fmla="*/ 7 h 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5"/>
                <a:gd name="T172" fmla="*/ 0 h 46"/>
                <a:gd name="T173" fmla="*/ 45 w 45"/>
                <a:gd name="T174" fmla="*/ 46 h 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5" h="46">
                  <a:moveTo>
                    <a:pt x="38" y="7"/>
                  </a:moveTo>
                  <a:lnTo>
                    <a:pt x="36" y="4"/>
                  </a:lnTo>
                  <a:lnTo>
                    <a:pt x="35" y="3"/>
                  </a:lnTo>
                  <a:lnTo>
                    <a:pt x="32" y="3"/>
                  </a:lnTo>
                  <a:lnTo>
                    <a:pt x="30" y="1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5" y="1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9" y="4"/>
                  </a:lnTo>
                  <a:lnTo>
                    <a:pt x="6" y="7"/>
                  </a:lnTo>
                  <a:lnTo>
                    <a:pt x="5" y="9"/>
                  </a:lnTo>
                  <a:lnTo>
                    <a:pt x="3" y="10"/>
                  </a:lnTo>
                  <a:lnTo>
                    <a:pt x="2" y="13"/>
                  </a:lnTo>
                  <a:lnTo>
                    <a:pt x="0" y="16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2" y="33"/>
                  </a:lnTo>
                  <a:lnTo>
                    <a:pt x="3" y="34"/>
                  </a:lnTo>
                  <a:lnTo>
                    <a:pt x="5" y="37"/>
                  </a:lnTo>
                  <a:lnTo>
                    <a:pt x="6" y="39"/>
                  </a:lnTo>
                  <a:lnTo>
                    <a:pt x="9" y="40"/>
                  </a:lnTo>
                  <a:lnTo>
                    <a:pt x="10" y="42"/>
                  </a:lnTo>
                  <a:lnTo>
                    <a:pt x="12" y="43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5" y="44"/>
                  </a:lnTo>
                  <a:lnTo>
                    <a:pt x="28" y="44"/>
                  </a:lnTo>
                  <a:lnTo>
                    <a:pt x="30" y="44"/>
                  </a:lnTo>
                  <a:lnTo>
                    <a:pt x="32" y="43"/>
                  </a:lnTo>
                  <a:lnTo>
                    <a:pt x="35" y="42"/>
                  </a:lnTo>
                  <a:lnTo>
                    <a:pt x="36" y="40"/>
                  </a:lnTo>
                  <a:lnTo>
                    <a:pt x="38" y="39"/>
                  </a:lnTo>
                  <a:lnTo>
                    <a:pt x="41" y="37"/>
                  </a:lnTo>
                  <a:lnTo>
                    <a:pt x="42" y="34"/>
                  </a:lnTo>
                  <a:lnTo>
                    <a:pt x="43" y="33"/>
                  </a:lnTo>
                  <a:lnTo>
                    <a:pt x="43" y="30"/>
                  </a:lnTo>
                  <a:lnTo>
                    <a:pt x="45" y="27"/>
                  </a:lnTo>
                  <a:lnTo>
                    <a:pt x="45" y="26"/>
                  </a:lnTo>
                  <a:lnTo>
                    <a:pt x="45" y="23"/>
                  </a:lnTo>
                  <a:lnTo>
                    <a:pt x="45" y="20"/>
                  </a:lnTo>
                  <a:lnTo>
                    <a:pt x="45" y="17"/>
                  </a:lnTo>
                  <a:lnTo>
                    <a:pt x="43" y="16"/>
                  </a:lnTo>
                  <a:lnTo>
                    <a:pt x="43" y="13"/>
                  </a:lnTo>
                  <a:lnTo>
                    <a:pt x="42" y="10"/>
                  </a:lnTo>
                  <a:lnTo>
                    <a:pt x="41" y="9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7" name="Freeform 14">
              <a:extLst>
                <a:ext uri="{FF2B5EF4-FFF2-40B4-BE49-F238E27FC236}">
                  <a16:creationId xmlns:a16="http://schemas.microsoft.com/office/drawing/2014/main" id="{6E47D227-8EE6-4ACC-9F76-C01A182C0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" y="2581"/>
              <a:ext cx="44" cy="44"/>
            </a:xfrm>
            <a:custGeom>
              <a:avLst/>
              <a:gdLst>
                <a:gd name="T0" fmla="*/ 6 w 44"/>
                <a:gd name="T1" fmla="*/ 38 h 44"/>
                <a:gd name="T2" fmla="*/ 9 w 44"/>
                <a:gd name="T3" fmla="*/ 40 h 44"/>
                <a:gd name="T4" fmla="*/ 10 w 44"/>
                <a:gd name="T5" fmla="*/ 41 h 44"/>
                <a:gd name="T6" fmla="*/ 13 w 44"/>
                <a:gd name="T7" fmla="*/ 43 h 44"/>
                <a:gd name="T8" fmla="*/ 14 w 44"/>
                <a:gd name="T9" fmla="*/ 44 h 44"/>
                <a:gd name="T10" fmla="*/ 17 w 44"/>
                <a:gd name="T11" fmla="*/ 44 h 44"/>
                <a:gd name="T12" fmla="*/ 20 w 44"/>
                <a:gd name="T13" fmla="*/ 44 h 44"/>
                <a:gd name="T14" fmla="*/ 21 w 44"/>
                <a:gd name="T15" fmla="*/ 44 h 44"/>
                <a:gd name="T16" fmla="*/ 24 w 44"/>
                <a:gd name="T17" fmla="*/ 44 h 44"/>
                <a:gd name="T18" fmla="*/ 27 w 44"/>
                <a:gd name="T19" fmla="*/ 44 h 44"/>
                <a:gd name="T20" fmla="*/ 30 w 44"/>
                <a:gd name="T21" fmla="*/ 44 h 44"/>
                <a:gd name="T22" fmla="*/ 32 w 44"/>
                <a:gd name="T23" fmla="*/ 43 h 44"/>
                <a:gd name="T24" fmla="*/ 34 w 44"/>
                <a:gd name="T25" fmla="*/ 41 h 44"/>
                <a:gd name="T26" fmla="*/ 36 w 44"/>
                <a:gd name="T27" fmla="*/ 40 h 44"/>
                <a:gd name="T28" fmla="*/ 39 w 44"/>
                <a:gd name="T29" fmla="*/ 38 h 44"/>
                <a:gd name="T30" fmla="*/ 40 w 44"/>
                <a:gd name="T31" fmla="*/ 37 h 44"/>
                <a:gd name="T32" fmla="*/ 42 w 44"/>
                <a:gd name="T33" fmla="*/ 34 h 44"/>
                <a:gd name="T34" fmla="*/ 43 w 44"/>
                <a:gd name="T35" fmla="*/ 33 h 44"/>
                <a:gd name="T36" fmla="*/ 43 w 44"/>
                <a:gd name="T37" fmla="*/ 30 h 44"/>
                <a:gd name="T38" fmla="*/ 44 w 44"/>
                <a:gd name="T39" fmla="*/ 27 h 44"/>
                <a:gd name="T40" fmla="*/ 44 w 44"/>
                <a:gd name="T41" fmla="*/ 24 h 44"/>
                <a:gd name="T42" fmla="*/ 44 w 44"/>
                <a:gd name="T43" fmla="*/ 23 h 44"/>
                <a:gd name="T44" fmla="*/ 44 w 44"/>
                <a:gd name="T45" fmla="*/ 20 h 44"/>
                <a:gd name="T46" fmla="*/ 44 w 44"/>
                <a:gd name="T47" fmla="*/ 17 h 44"/>
                <a:gd name="T48" fmla="*/ 43 w 44"/>
                <a:gd name="T49" fmla="*/ 15 h 44"/>
                <a:gd name="T50" fmla="*/ 43 w 44"/>
                <a:gd name="T51" fmla="*/ 12 h 44"/>
                <a:gd name="T52" fmla="*/ 42 w 44"/>
                <a:gd name="T53" fmla="*/ 10 h 44"/>
                <a:gd name="T54" fmla="*/ 40 w 44"/>
                <a:gd name="T55" fmla="*/ 8 h 44"/>
                <a:gd name="T56" fmla="*/ 39 w 44"/>
                <a:gd name="T57" fmla="*/ 7 h 44"/>
                <a:gd name="T58" fmla="*/ 36 w 44"/>
                <a:gd name="T59" fmla="*/ 4 h 44"/>
                <a:gd name="T60" fmla="*/ 34 w 44"/>
                <a:gd name="T61" fmla="*/ 2 h 44"/>
                <a:gd name="T62" fmla="*/ 32 w 44"/>
                <a:gd name="T63" fmla="*/ 2 h 44"/>
                <a:gd name="T64" fmla="*/ 30 w 44"/>
                <a:gd name="T65" fmla="*/ 1 h 44"/>
                <a:gd name="T66" fmla="*/ 27 w 44"/>
                <a:gd name="T67" fmla="*/ 0 h 44"/>
                <a:gd name="T68" fmla="*/ 24 w 44"/>
                <a:gd name="T69" fmla="*/ 0 h 44"/>
                <a:gd name="T70" fmla="*/ 21 w 44"/>
                <a:gd name="T71" fmla="*/ 0 h 44"/>
                <a:gd name="T72" fmla="*/ 20 w 44"/>
                <a:gd name="T73" fmla="*/ 0 h 44"/>
                <a:gd name="T74" fmla="*/ 17 w 44"/>
                <a:gd name="T75" fmla="*/ 0 h 44"/>
                <a:gd name="T76" fmla="*/ 14 w 44"/>
                <a:gd name="T77" fmla="*/ 1 h 44"/>
                <a:gd name="T78" fmla="*/ 13 w 44"/>
                <a:gd name="T79" fmla="*/ 2 h 44"/>
                <a:gd name="T80" fmla="*/ 10 w 44"/>
                <a:gd name="T81" fmla="*/ 2 h 44"/>
                <a:gd name="T82" fmla="*/ 9 w 44"/>
                <a:gd name="T83" fmla="*/ 4 h 44"/>
                <a:gd name="T84" fmla="*/ 6 w 44"/>
                <a:gd name="T85" fmla="*/ 7 h 44"/>
                <a:gd name="T86" fmla="*/ 4 w 44"/>
                <a:gd name="T87" fmla="*/ 8 h 44"/>
                <a:gd name="T88" fmla="*/ 3 w 44"/>
                <a:gd name="T89" fmla="*/ 10 h 44"/>
                <a:gd name="T90" fmla="*/ 1 w 44"/>
                <a:gd name="T91" fmla="*/ 12 h 44"/>
                <a:gd name="T92" fmla="*/ 0 w 44"/>
                <a:gd name="T93" fmla="*/ 15 h 44"/>
                <a:gd name="T94" fmla="*/ 0 w 44"/>
                <a:gd name="T95" fmla="*/ 17 h 44"/>
                <a:gd name="T96" fmla="*/ 0 w 44"/>
                <a:gd name="T97" fmla="*/ 20 h 44"/>
                <a:gd name="T98" fmla="*/ 0 w 44"/>
                <a:gd name="T99" fmla="*/ 23 h 44"/>
                <a:gd name="T100" fmla="*/ 0 w 44"/>
                <a:gd name="T101" fmla="*/ 24 h 44"/>
                <a:gd name="T102" fmla="*/ 0 w 44"/>
                <a:gd name="T103" fmla="*/ 27 h 44"/>
                <a:gd name="T104" fmla="*/ 0 w 44"/>
                <a:gd name="T105" fmla="*/ 30 h 44"/>
                <a:gd name="T106" fmla="*/ 1 w 44"/>
                <a:gd name="T107" fmla="*/ 33 h 44"/>
                <a:gd name="T108" fmla="*/ 3 w 44"/>
                <a:gd name="T109" fmla="*/ 34 h 44"/>
                <a:gd name="T110" fmla="*/ 4 w 44"/>
                <a:gd name="T111" fmla="*/ 37 h 44"/>
                <a:gd name="T112" fmla="*/ 6 w 44"/>
                <a:gd name="T113" fmla="*/ 38 h 4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4"/>
                <a:gd name="T172" fmla="*/ 0 h 44"/>
                <a:gd name="T173" fmla="*/ 44 w 44"/>
                <a:gd name="T174" fmla="*/ 44 h 4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4" h="44">
                  <a:moveTo>
                    <a:pt x="6" y="38"/>
                  </a:moveTo>
                  <a:lnTo>
                    <a:pt x="9" y="40"/>
                  </a:lnTo>
                  <a:lnTo>
                    <a:pt x="10" y="41"/>
                  </a:lnTo>
                  <a:lnTo>
                    <a:pt x="13" y="43"/>
                  </a:lnTo>
                  <a:lnTo>
                    <a:pt x="14" y="44"/>
                  </a:lnTo>
                  <a:lnTo>
                    <a:pt x="17" y="44"/>
                  </a:lnTo>
                  <a:lnTo>
                    <a:pt x="20" y="44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7" y="44"/>
                  </a:lnTo>
                  <a:lnTo>
                    <a:pt x="30" y="44"/>
                  </a:lnTo>
                  <a:lnTo>
                    <a:pt x="32" y="43"/>
                  </a:lnTo>
                  <a:lnTo>
                    <a:pt x="34" y="41"/>
                  </a:lnTo>
                  <a:lnTo>
                    <a:pt x="36" y="40"/>
                  </a:lnTo>
                  <a:lnTo>
                    <a:pt x="39" y="38"/>
                  </a:lnTo>
                  <a:lnTo>
                    <a:pt x="40" y="37"/>
                  </a:lnTo>
                  <a:lnTo>
                    <a:pt x="42" y="34"/>
                  </a:lnTo>
                  <a:lnTo>
                    <a:pt x="43" y="33"/>
                  </a:lnTo>
                  <a:lnTo>
                    <a:pt x="43" y="30"/>
                  </a:lnTo>
                  <a:lnTo>
                    <a:pt x="44" y="27"/>
                  </a:lnTo>
                  <a:lnTo>
                    <a:pt x="44" y="24"/>
                  </a:lnTo>
                  <a:lnTo>
                    <a:pt x="44" y="23"/>
                  </a:lnTo>
                  <a:lnTo>
                    <a:pt x="44" y="20"/>
                  </a:lnTo>
                  <a:lnTo>
                    <a:pt x="44" y="17"/>
                  </a:lnTo>
                  <a:lnTo>
                    <a:pt x="43" y="15"/>
                  </a:lnTo>
                  <a:lnTo>
                    <a:pt x="43" y="12"/>
                  </a:lnTo>
                  <a:lnTo>
                    <a:pt x="42" y="10"/>
                  </a:lnTo>
                  <a:lnTo>
                    <a:pt x="40" y="8"/>
                  </a:lnTo>
                  <a:lnTo>
                    <a:pt x="39" y="7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4" y="1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9" y="4"/>
                  </a:lnTo>
                  <a:lnTo>
                    <a:pt x="6" y="7"/>
                  </a:lnTo>
                  <a:lnTo>
                    <a:pt x="4" y="8"/>
                  </a:lnTo>
                  <a:lnTo>
                    <a:pt x="3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1" y="33"/>
                  </a:lnTo>
                  <a:lnTo>
                    <a:pt x="3" y="34"/>
                  </a:lnTo>
                  <a:lnTo>
                    <a:pt x="4" y="37"/>
                  </a:lnTo>
                  <a:lnTo>
                    <a:pt x="6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8" name="Line 15">
              <a:extLst>
                <a:ext uri="{FF2B5EF4-FFF2-40B4-BE49-F238E27FC236}">
                  <a16:creationId xmlns:a16="http://schemas.microsoft.com/office/drawing/2014/main" id="{9F2823D0-9AC3-43DD-9298-F624E842B7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496"/>
              <a:ext cx="862" cy="1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9" name="Freeform 16">
              <a:extLst>
                <a:ext uri="{FF2B5EF4-FFF2-40B4-BE49-F238E27FC236}">
                  <a16:creationId xmlns:a16="http://schemas.microsoft.com/office/drawing/2014/main" id="{5A9761D5-185D-467A-9BFC-E9CC38CF1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" y="2581"/>
              <a:ext cx="44" cy="44"/>
            </a:xfrm>
            <a:custGeom>
              <a:avLst/>
              <a:gdLst>
                <a:gd name="T0" fmla="*/ 44 w 44"/>
                <a:gd name="T1" fmla="*/ 20 h 44"/>
                <a:gd name="T2" fmla="*/ 44 w 44"/>
                <a:gd name="T3" fmla="*/ 17 h 44"/>
                <a:gd name="T4" fmla="*/ 43 w 44"/>
                <a:gd name="T5" fmla="*/ 14 h 44"/>
                <a:gd name="T6" fmla="*/ 42 w 44"/>
                <a:gd name="T7" fmla="*/ 12 h 44"/>
                <a:gd name="T8" fmla="*/ 42 w 44"/>
                <a:gd name="T9" fmla="*/ 10 h 44"/>
                <a:gd name="T10" fmla="*/ 40 w 44"/>
                <a:gd name="T11" fmla="*/ 8 h 44"/>
                <a:gd name="T12" fmla="*/ 37 w 44"/>
                <a:gd name="T13" fmla="*/ 5 h 44"/>
                <a:gd name="T14" fmla="*/ 36 w 44"/>
                <a:gd name="T15" fmla="*/ 4 h 44"/>
                <a:gd name="T16" fmla="*/ 34 w 44"/>
                <a:gd name="T17" fmla="*/ 2 h 44"/>
                <a:gd name="T18" fmla="*/ 32 w 44"/>
                <a:gd name="T19" fmla="*/ 1 h 44"/>
                <a:gd name="T20" fmla="*/ 29 w 44"/>
                <a:gd name="T21" fmla="*/ 1 h 44"/>
                <a:gd name="T22" fmla="*/ 27 w 44"/>
                <a:gd name="T23" fmla="*/ 0 h 44"/>
                <a:gd name="T24" fmla="*/ 24 w 44"/>
                <a:gd name="T25" fmla="*/ 0 h 44"/>
                <a:gd name="T26" fmla="*/ 21 w 44"/>
                <a:gd name="T27" fmla="*/ 0 h 44"/>
                <a:gd name="T28" fmla="*/ 19 w 44"/>
                <a:gd name="T29" fmla="*/ 0 h 44"/>
                <a:gd name="T30" fmla="*/ 17 w 44"/>
                <a:gd name="T31" fmla="*/ 0 h 44"/>
                <a:gd name="T32" fmla="*/ 14 w 44"/>
                <a:gd name="T33" fmla="*/ 1 h 44"/>
                <a:gd name="T34" fmla="*/ 11 w 44"/>
                <a:gd name="T35" fmla="*/ 2 h 44"/>
                <a:gd name="T36" fmla="*/ 10 w 44"/>
                <a:gd name="T37" fmla="*/ 2 h 44"/>
                <a:gd name="T38" fmla="*/ 7 w 44"/>
                <a:gd name="T39" fmla="*/ 5 h 44"/>
                <a:gd name="T40" fmla="*/ 6 w 44"/>
                <a:gd name="T41" fmla="*/ 7 h 44"/>
                <a:gd name="T42" fmla="*/ 4 w 44"/>
                <a:gd name="T43" fmla="*/ 8 h 44"/>
                <a:gd name="T44" fmla="*/ 3 w 44"/>
                <a:gd name="T45" fmla="*/ 11 h 44"/>
                <a:gd name="T46" fmla="*/ 1 w 44"/>
                <a:gd name="T47" fmla="*/ 12 h 44"/>
                <a:gd name="T48" fmla="*/ 0 w 44"/>
                <a:gd name="T49" fmla="*/ 15 h 44"/>
                <a:gd name="T50" fmla="*/ 0 w 44"/>
                <a:gd name="T51" fmla="*/ 17 h 44"/>
                <a:gd name="T52" fmla="*/ 0 w 44"/>
                <a:gd name="T53" fmla="*/ 20 h 44"/>
                <a:gd name="T54" fmla="*/ 0 w 44"/>
                <a:gd name="T55" fmla="*/ 23 h 44"/>
                <a:gd name="T56" fmla="*/ 0 w 44"/>
                <a:gd name="T57" fmla="*/ 25 h 44"/>
                <a:gd name="T58" fmla="*/ 0 w 44"/>
                <a:gd name="T59" fmla="*/ 27 h 44"/>
                <a:gd name="T60" fmla="*/ 1 w 44"/>
                <a:gd name="T61" fmla="*/ 30 h 44"/>
                <a:gd name="T62" fmla="*/ 1 w 44"/>
                <a:gd name="T63" fmla="*/ 33 h 44"/>
                <a:gd name="T64" fmla="*/ 3 w 44"/>
                <a:gd name="T65" fmla="*/ 34 h 44"/>
                <a:gd name="T66" fmla="*/ 4 w 44"/>
                <a:gd name="T67" fmla="*/ 37 h 44"/>
                <a:gd name="T68" fmla="*/ 6 w 44"/>
                <a:gd name="T69" fmla="*/ 38 h 44"/>
                <a:gd name="T70" fmla="*/ 9 w 44"/>
                <a:gd name="T71" fmla="*/ 40 h 44"/>
                <a:gd name="T72" fmla="*/ 10 w 44"/>
                <a:gd name="T73" fmla="*/ 41 h 44"/>
                <a:gd name="T74" fmla="*/ 13 w 44"/>
                <a:gd name="T75" fmla="*/ 43 h 44"/>
                <a:gd name="T76" fmla="*/ 14 w 44"/>
                <a:gd name="T77" fmla="*/ 44 h 44"/>
                <a:gd name="T78" fmla="*/ 17 w 44"/>
                <a:gd name="T79" fmla="*/ 44 h 44"/>
                <a:gd name="T80" fmla="*/ 20 w 44"/>
                <a:gd name="T81" fmla="*/ 44 h 44"/>
                <a:gd name="T82" fmla="*/ 23 w 44"/>
                <a:gd name="T83" fmla="*/ 44 h 44"/>
                <a:gd name="T84" fmla="*/ 24 w 44"/>
                <a:gd name="T85" fmla="*/ 44 h 44"/>
                <a:gd name="T86" fmla="*/ 27 w 44"/>
                <a:gd name="T87" fmla="*/ 44 h 44"/>
                <a:gd name="T88" fmla="*/ 30 w 44"/>
                <a:gd name="T89" fmla="*/ 44 h 44"/>
                <a:gd name="T90" fmla="*/ 32 w 44"/>
                <a:gd name="T91" fmla="*/ 43 h 44"/>
                <a:gd name="T92" fmla="*/ 34 w 44"/>
                <a:gd name="T93" fmla="*/ 41 h 44"/>
                <a:gd name="T94" fmla="*/ 36 w 44"/>
                <a:gd name="T95" fmla="*/ 40 h 44"/>
                <a:gd name="T96" fmla="*/ 39 w 44"/>
                <a:gd name="T97" fmla="*/ 38 h 44"/>
                <a:gd name="T98" fmla="*/ 40 w 44"/>
                <a:gd name="T99" fmla="*/ 35 h 44"/>
                <a:gd name="T100" fmla="*/ 42 w 44"/>
                <a:gd name="T101" fmla="*/ 34 h 44"/>
                <a:gd name="T102" fmla="*/ 43 w 44"/>
                <a:gd name="T103" fmla="*/ 31 h 44"/>
                <a:gd name="T104" fmla="*/ 43 w 44"/>
                <a:gd name="T105" fmla="*/ 30 h 44"/>
                <a:gd name="T106" fmla="*/ 44 w 44"/>
                <a:gd name="T107" fmla="*/ 27 h 44"/>
                <a:gd name="T108" fmla="*/ 44 w 44"/>
                <a:gd name="T109" fmla="*/ 24 h 44"/>
                <a:gd name="T110" fmla="*/ 44 w 44"/>
                <a:gd name="T111" fmla="*/ 23 h 44"/>
                <a:gd name="T112" fmla="*/ 44 w 44"/>
                <a:gd name="T113" fmla="*/ 20 h 4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4"/>
                <a:gd name="T172" fmla="*/ 0 h 44"/>
                <a:gd name="T173" fmla="*/ 44 w 44"/>
                <a:gd name="T174" fmla="*/ 44 h 4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4" h="44">
                  <a:moveTo>
                    <a:pt x="44" y="20"/>
                  </a:moveTo>
                  <a:lnTo>
                    <a:pt x="44" y="17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0" y="8"/>
                  </a:lnTo>
                  <a:lnTo>
                    <a:pt x="37" y="5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1"/>
                  </a:lnTo>
                  <a:lnTo>
                    <a:pt x="29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4" y="1"/>
                  </a:lnTo>
                  <a:lnTo>
                    <a:pt x="11" y="2"/>
                  </a:lnTo>
                  <a:lnTo>
                    <a:pt x="10" y="2"/>
                  </a:lnTo>
                  <a:lnTo>
                    <a:pt x="7" y="5"/>
                  </a:lnTo>
                  <a:lnTo>
                    <a:pt x="6" y="7"/>
                  </a:lnTo>
                  <a:lnTo>
                    <a:pt x="4" y="8"/>
                  </a:lnTo>
                  <a:lnTo>
                    <a:pt x="3" y="11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1" y="30"/>
                  </a:lnTo>
                  <a:lnTo>
                    <a:pt x="1" y="33"/>
                  </a:lnTo>
                  <a:lnTo>
                    <a:pt x="3" y="34"/>
                  </a:lnTo>
                  <a:lnTo>
                    <a:pt x="4" y="37"/>
                  </a:lnTo>
                  <a:lnTo>
                    <a:pt x="6" y="38"/>
                  </a:lnTo>
                  <a:lnTo>
                    <a:pt x="9" y="40"/>
                  </a:lnTo>
                  <a:lnTo>
                    <a:pt x="10" y="41"/>
                  </a:lnTo>
                  <a:lnTo>
                    <a:pt x="13" y="43"/>
                  </a:lnTo>
                  <a:lnTo>
                    <a:pt x="14" y="44"/>
                  </a:lnTo>
                  <a:lnTo>
                    <a:pt x="17" y="44"/>
                  </a:lnTo>
                  <a:lnTo>
                    <a:pt x="20" y="44"/>
                  </a:lnTo>
                  <a:lnTo>
                    <a:pt x="23" y="44"/>
                  </a:lnTo>
                  <a:lnTo>
                    <a:pt x="24" y="44"/>
                  </a:lnTo>
                  <a:lnTo>
                    <a:pt x="27" y="44"/>
                  </a:lnTo>
                  <a:lnTo>
                    <a:pt x="30" y="44"/>
                  </a:lnTo>
                  <a:lnTo>
                    <a:pt x="32" y="43"/>
                  </a:lnTo>
                  <a:lnTo>
                    <a:pt x="34" y="41"/>
                  </a:lnTo>
                  <a:lnTo>
                    <a:pt x="36" y="40"/>
                  </a:lnTo>
                  <a:lnTo>
                    <a:pt x="39" y="38"/>
                  </a:lnTo>
                  <a:lnTo>
                    <a:pt x="40" y="35"/>
                  </a:lnTo>
                  <a:lnTo>
                    <a:pt x="42" y="34"/>
                  </a:lnTo>
                  <a:lnTo>
                    <a:pt x="43" y="31"/>
                  </a:lnTo>
                  <a:lnTo>
                    <a:pt x="43" y="30"/>
                  </a:lnTo>
                  <a:lnTo>
                    <a:pt x="44" y="27"/>
                  </a:lnTo>
                  <a:lnTo>
                    <a:pt x="44" y="24"/>
                  </a:lnTo>
                  <a:lnTo>
                    <a:pt x="44" y="23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0" name="Freeform 17">
              <a:extLst>
                <a:ext uri="{FF2B5EF4-FFF2-40B4-BE49-F238E27FC236}">
                  <a16:creationId xmlns:a16="http://schemas.microsoft.com/office/drawing/2014/main" id="{ACCCB8BF-F0C4-4215-9E74-B4B84B7EC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" y="2473"/>
              <a:ext cx="45" cy="44"/>
            </a:xfrm>
            <a:custGeom>
              <a:avLst/>
              <a:gdLst>
                <a:gd name="T0" fmla="*/ 0 w 45"/>
                <a:gd name="T1" fmla="*/ 26 h 44"/>
                <a:gd name="T2" fmla="*/ 0 w 45"/>
                <a:gd name="T3" fmla="*/ 27 h 44"/>
                <a:gd name="T4" fmla="*/ 2 w 45"/>
                <a:gd name="T5" fmla="*/ 30 h 44"/>
                <a:gd name="T6" fmla="*/ 2 w 45"/>
                <a:gd name="T7" fmla="*/ 33 h 44"/>
                <a:gd name="T8" fmla="*/ 3 w 45"/>
                <a:gd name="T9" fmla="*/ 34 h 44"/>
                <a:gd name="T10" fmla="*/ 5 w 45"/>
                <a:gd name="T11" fmla="*/ 37 h 44"/>
                <a:gd name="T12" fmla="*/ 6 w 45"/>
                <a:gd name="T13" fmla="*/ 39 h 44"/>
                <a:gd name="T14" fmla="*/ 9 w 45"/>
                <a:gd name="T15" fmla="*/ 40 h 44"/>
                <a:gd name="T16" fmla="*/ 10 w 45"/>
                <a:gd name="T17" fmla="*/ 42 h 44"/>
                <a:gd name="T18" fmla="*/ 13 w 45"/>
                <a:gd name="T19" fmla="*/ 43 h 44"/>
                <a:gd name="T20" fmla="*/ 15 w 45"/>
                <a:gd name="T21" fmla="*/ 44 h 44"/>
                <a:gd name="T22" fmla="*/ 17 w 45"/>
                <a:gd name="T23" fmla="*/ 44 h 44"/>
                <a:gd name="T24" fmla="*/ 20 w 45"/>
                <a:gd name="T25" fmla="*/ 44 h 44"/>
                <a:gd name="T26" fmla="*/ 23 w 45"/>
                <a:gd name="T27" fmla="*/ 44 h 44"/>
                <a:gd name="T28" fmla="*/ 25 w 45"/>
                <a:gd name="T29" fmla="*/ 44 h 44"/>
                <a:gd name="T30" fmla="*/ 28 w 45"/>
                <a:gd name="T31" fmla="*/ 44 h 44"/>
                <a:gd name="T32" fmla="*/ 30 w 45"/>
                <a:gd name="T33" fmla="*/ 44 h 44"/>
                <a:gd name="T34" fmla="*/ 32 w 45"/>
                <a:gd name="T35" fmla="*/ 43 h 44"/>
                <a:gd name="T36" fmla="*/ 35 w 45"/>
                <a:gd name="T37" fmla="*/ 42 h 44"/>
                <a:gd name="T38" fmla="*/ 36 w 45"/>
                <a:gd name="T39" fmla="*/ 40 h 44"/>
                <a:gd name="T40" fmla="*/ 39 w 45"/>
                <a:gd name="T41" fmla="*/ 39 h 44"/>
                <a:gd name="T42" fmla="*/ 40 w 45"/>
                <a:gd name="T43" fmla="*/ 36 h 44"/>
                <a:gd name="T44" fmla="*/ 42 w 45"/>
                <a:gd name="T45" fmla="*/ 34 h 44"/>
                <a:gd name="T46" fmla="*/ 43 w 45"/>
                <a:gd name="T47" fmla="*/ 31 h 44"/>
                <a:gd name="T48" fmla="*/ 43 w 45"/>
                <a:gd name="T49" fmla="*/ 30 h 44"/>
                <a:gd name="T50" fmla="*/ 45 w 45"/>
                <a:gd name="T51" fmla="*/ 27 h 44"/>
                <a:gd name="T52" fmla="*/ 45 w 45"/>
                <a:gd name="T53" fmla="*/ 24 h 44"/>
                <a:gd name="T54" fmla="*/ 45 w 45"/>
                <a:gd name="T55" fmla="*/ 23 h 44"/>
                <a:gd name="T56" fmla="*/ 45 w 45"/>
                <a:gd name="T57" fmla="*/ 20 h 44"/>
                <a:gd name="T58" fmla="*/ 45 w 45"/>
                <a:gd name="T59" fmla="*/ 17 h 44"/>
                <a:gd name="T60" fmla="*/ 43 w 45"/>
                <a:gd name="T61" fmla="*/ 14 h 44"/>
                <a:gd name="T62" fmla="*/ 43 w 45"/>
                <a:gd name="T63" fmla="*/ 13 h 44"/>
                <a:gd name="T64" fmla="*/ 42 w 45"/>
                <a:gd name="T65" fmla="*/ 10 h 44"/>
                <a:gd name="T66" fmla="*/ 40 w 45"/>
                <a:gd name="T67" fmla="*/ 9 h 44"/>
                <a:gd name="T68" fmla="*/ 38 w 45"/>
                <a:gd name="T69" fmla="*/ 6 h 44"/>
                <a:gd name="T70" fmla="*/ 36 w 45"/>
                <a:gd name="T71" fmla="*/ 4 h 44"/>
                <a:gd name="T72" fmla="*/ 35 w 45"/>
                <a:gd name="T73" fmla="*/ 3 h 44"/>
                <a:gd name="T74" fmla="*/ 32 w 45"/>
                <a:gd name="T75" fmla="*/ 1 h 44"/>
                <a:gd name="T76" fmla="*/ 29 w 45"/>
                <a:gd name="T77" fmla="*/ 1 h 44"/>
                <a:gd name="T78" fmla="*/ 28 w 45"/>
                <a:gd name="T79" fmla="*/ 0 h 44"/>
                <a:gd name="T80" fmla="*/ 25 w 45"/>
                <a:gd name="T81" fmla="*/ 0 h 44"/>
                <a:gd name="T82" fmla="*/ 22 w 45"/>
                <a:gd name="T83" fmla="*/ 0 h 44"/>
                <a:gd name="T84" fmla="*/ 19 w 45"/>
                <a:gd name="T85" fmla="*/ 0 h 44"/>
                <a:gd name="T86" fmla="*/ 17 w 45"/>
                <a:gd name="T87" fmla="*/ 0 h 44"/>
                <a:gd name="T88" fmla="*/ 15 w 45"/>
                <a:gd name="T89" fmla="*/ 1 h 44"/>
                <a:gd name="T90" fmla="*/ 12 w 45"/>
                <a:gd name="T91" fmla="*/ 3 h 44"/>
                <a:gd name="T92" fmla="*/ 10 w 45"/>
                <a:gd name="T93" fmla="*/ 3 h 44"/>
                <a:gd name="T94" fmla="*/ 7 w 45"/>
                <a:gd name="T95" fmla="*/ 6 h 44"/>
                <a:gd name="T96" fmla="*/ 6 w 45"/>
                <a:gd name="T97" fmla="*/ 7 h 44"/>
                <a:gd name="T98" fmla="*/ 5 w 45"/>
                <a:gd name="T99" fmla="*/ 9 h 44"/>
                <a:gd name="T100" fmla="*/ 3 w 45"/>
                <a:gd name="T101" fmla="*/ 10 h 44"/>
                <a:gd name="T102" fmla="*/ 2 w 45"/>
                <a:gd name="T103" fmla="*/ 13 h 44"/>
                <a:gd name="T104" fmla="*/ 2 w 45"/>
                <a:gd name="T105" fmla="*/ 16 h 44"/>
                <a:gd name="T106" fmla="*/ 0 w 45"/>
                <a:gd name="T107" fmla="*/ 17 h 44"/>
                <a:gd name="T108" fmla="*/ 0 w 45"/>
                <a:gd name="T109" fmla="*/ 20 h 44"/>
                <a:gd name="T110" fmla="*/ 0 w 45"/>
                <a:gd name="T111" fmla="*/ 23 h 44"/>
                <a:gd name="T112" fmla="*/ 0 w 45"/>
                <a:gd name="T113" fmla="*/ 26 h 4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5"/>
                <a:gd name="T172" fmla="*/ 0 h 44"/>
                <a:gd name="T173" fmla="*/ 45 w 45"/>
                <a:gd name="T174" fmla="*/ 44 h 4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5" h="44">
                  <a:moveTo>
                    <a:pt x="0" y="26"/>
                  </a:moveTo>
                  <a:lnTo>
                    <a:pt x="0" y="27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3" y="34"/>
                  </a:lnTo>
                  <a:lnTo>
                    <a:pt x="5" y="37"/>
                  </a:lnTo>
                  <a:lnTo>
                    <a:pt x="6" y="39"/>
                  </a:lnTo>
                  <a:lnTo>
                    <a:pt x="9" y="40"/>
                  </a:lnTo>
                  <a:lnTo>
                    <a:pt x="10" y="42"/>
                  </a:lnTo>
                  <a:lnTo>
                    <a:pt x="13" y="43"/>
                  </a:lnTo>
                  <a:lnTo>
                    <a:pt x="15" y="44"/>
                  </a:lnTo>
                  <a:lnTo>
                    <a:pt x="17" y="44"/>
                  </a:lnTo>
                  <a:lnTo>
                    <a:pt x="20" y="44"/>
                  </a:lnTo>
                  <a:lnTo>
                    <a:pt x="23" y="44"/>
                  </a:lnTo>
                  <a:lnTo>
                    <a:pt x="25" y="44"/>
                  </a:lnTo>
                  <a:lnTo>
                    <a:pt x="28" y="44"/>
                  </a:lnTo>
                  <a:lnTo>
                    <a:pt x="30" y="44"/>
                  </a:lnTo>
                  <a:lnTo>
                    <a:pt x="32" y="43"/>
                  </a:lnTo>
                  <a:lnTo>
                    <a:pt x="35" y="42"/>
                  </a:lnTo>
                  <a:lnTo>
                    <a:pt x="36" y="40"/>
                  </a:lnTo>
                  <a:lnTo>
                    <a:pt x="39" y="39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3" y="31"/>
                  </a:lnTo>
                  <a:lnTo>
                    <a:pt x="43" y="30"/>
                  </a:lnTo>
                  <a:lnTo>
                    <a:pt x="45" y="27"/>
                  </a:lnTo>
                  <a:lnTo>
                    <a:pt x="45" y="24"/>
                  </a:lnTo>
                  <a:lnTo>
                    <a:pt x="45" y="23"/>
                  </a:lnTo>
                  <a:lnTo>
                    <a:pt x="45" y="20"/>
                  </a:lnTo>
                  <a:lnTo>
                    <a:pt x="45" y="17"/>
                  </a:lnTo>
                  <a:lnTo>
                    <a:pt x="43" y="14"/>
                  </a:lnTo>
                  <a:lnTo>
                    <a:pt x="43" y="13"/>
                  </a:lnTo>
                  <a:lnTo>
                    <a:pt x="42" y="10"/>
                  </a:lnTo>
                  <a:lnTo>
                    <a:pt x="40" y="9"/>
                  </a:lnTo>
                  <a:lnTo>
                    <a:pt x="38" y="6"/>
                  </a:lnTo>
                  <a:lnTo>
                    <a:pt x="36" y="4"/>
                  </a:lnTo>
                  <a:lnTo>
                    <a:pt x="35" y="3"/>
                  </a:lnTo>
                  <a:lnTo>
                    <a:pt x="32" y="1"/>
                  </a:lnTo>
                  <a:lnTo>
                    <a:pt x="29" y="1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7" y="6"/>
                  </a:lnTo>
                  <a:lnTo>
                    <a:pt x="6" y="7"/>
                  </a:lnTo>
                  <a:lnTo>
                    <a:pt x="5" y="9"/>
                  </a:lnTo>
                  <a:lnTo>
                    <a:pt x="3" y="10"/>
                  </a:lnTo>
                  <a:lnTo>
                    <a:pt x="2" y="13"/>
                  </a:lnTo>
                  <a:lnTo>
                    <a:pt x="2" y="16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1" name="Line 18">
              <a:extLst>
                <a:ext uri="{FF2B5EF4-FFF2-40B4-BE49-F238E27FC236}">
                  <a16:creationId xmlns:a16="http://schemas.microsoft.com/office/drawing/2014/main" id="{E05136C6-4411-4C09-8004-742D7983D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6" y="2496"/>
              <a:ext cx="430" cy="5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2" name="Freeform 19">
              <a:extLst>
                <a:ext uri="{FF2B5EF4-FFF2-40B4-BE49-F238E27FC236}">
                  <a16:creationId xmlns:a16="http://schemas.microsoft.com/office/drawing/2014/main" id="{C223EAEF-BFCE-489E-AC27-61E26CE85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" y="2473"/>
              <a:ext cx="45" cy="44"/>
            </a:xfrm>
            <a:custGeom>
              <a:avLst/>
              <a:gdLst>
                <a:gd name="T0" fmla="*/ 36 w 45"/>
                <a:gd name="T1" fmla="*/ 40 h 44"/>
                <a:gd name="T2" fmla="*/ 39 w 45"/>
                <a:gd name="T3" fmla="*/ 39 h 44"/>
                <a:gd name="T4" fmla="*/ 40 w 45"/>
                <a:gd name="T5" fmla="*/ 37 h 44"/>
                <a:gd name="T6" fmla="*/ 42 w 45"/>
                <a:gd name="T7" fmla="*/ 34 h 44"/>
                <a:gd name="T8" fmla="*/ 43 w 45"/>
                <a:gd name="T9" fmla="*/ 33 h 44"/>
                <a:gd name="T10" fmla="*/ 43 w 45"/>
                <a:gd name="T11" fmla="*/ 30 h 44"/>
                <a:gd name="T12" fmla="*/ 45 w 45"/>
                <a:gd name="T13" fmla="*/ 27 h 44"/>
                <a:gd name="T14" fmla="*/ 45 w 45"/>
                <a:gd name="T15" fmla="*/ 24 h 44"/>
                <a:gd name="T16" fmla="*/ 45 w 45"/>
                <a:gd name="T17" fmla="*/ 23 h 44"/>
                <a:gd name="T18" fmla="*/ 45 w 45"/>
                <a:gd name="T19" fmla="*/ 20 h 44"/>
                <a:gd name="T20" fmla="*/ 45 w 45"/>
                <a:gd name="T21" fmla="*/ 17 h 44"/>
                <a:gd name="T22" fmla="*/ 43 w 45"/>
                <a:gd name="T23" fmla="*/ 14 h 44"/>
                <a:gd name="T24" fmla="*/ 43 w 45"/>
                <a:gd name="T25" fmla="*/ 13 h 44"/>
                <a:gd name="T26" fmla="*/ 42 w 45"/>
                <a:gd name="T27" fmla="*/ 10 h 44"/>
                <a:gd name="T28" fmla="*/ 40 w 45"/>
                <a:gd name="T29" fmla="*/ 9 h 44"/>
                <a:gd name="T30" fmla="*/ 39 w 45"/>
                <a:gd name="T31" fmla="*/ 7 h 44"/>
                <a:gd name="T32" fmla="*/ 36 w 45"/>
                <a:gd name="T33" fmla="*/ 4 h 44"/>
                <a:gd name="T34" fmla="*/ 35 w 45"/>
                <a:gd name="T35" fmla="*/ 3 h 44"/>
                <a:gd name="T36" fmla="*/ 32 w 45"/>
                <a:gd name="T37" fmla="*/ 3 h 44"/>
                <a:gd name="T38" fmla="*/ 30 w 45"/>
                <a:gd name="T39" fmla="*/ 1 h 44"/>
                <a:gd name="T40" fmla="*/ 28 w 45"/>
                <a:gd name="T41" fmla="*/ 0 h 44"/>
                <a:gd name="T42" fmla="*/ 25 w 45"/>
                <a:gd name="T43" fmla="*/ 0 h 44"/>
                <a:gd name="T44" fmla="*/ 22 w 45"/>
                <a:gd name="T45" fmla="*/ 0 h 44"/>
                <a:gd name="T46" fmla="*/ 20 w 45"/>
                <a:gd name="T47" fmla="*/ 0 h 44"/>
                <a:gd name="T48" fmla="*/ 17 w 45"/>
                <a:gd name="T49" fmla="*/ 0 h 44"/>
                <a:gd name="T50" fmla="*/ 15 w 45"/>
                <a:gd name="T51" fmla="*/ 1 h 44"/>
                <a:gd name="T52" fmla="*/ 13 w 45"/>
                <a:gd name="T53" fmla="*/ 3 h 44"/>
                <a:gd name="T54" fmla="*/ 10 w 45"/>
                <a:gd name="T55" fmla="*/ 3 h 44"/>
                <a:gd name="T56" fmla="*/ 9 w 45"/>
                <a:gd name="T57" fmla="*/ 4 h 44"/>
                <a:gd name="T58" fmla="*/ 6 w 45"/>
                <a:gd name="T59" fmla="*/ 7 h 44"/>
                <a:gd name="T60" fmla="*/ 5 w 45"/>
                <a:gd name="T61" fmla="*/ 9 h 44"/>
                <a:gd name="T62" fmla="*/ 3 w 45"/>
                <a:gd name="T63" fmla="*/ 10 h 44"/>
                <a:gd name="T64" fmla="*/ 2 w 45"/>
                <a:gd name="T65" fmla="*/ 13 h 44"/>
                <a:gd name="T66" fmla="*/ 2 w 45"/>
                <a:gd name="T67" fmla="*/ 16 h 44"/>
                <a:gd name="T68" fmla="*/ 0 w 45"/>
                <a:gd name="T69" fmla="*/ 17 h 44"/>
                <a:gd name="T70" fmla="*/ 0 w 45"/>
                <a:gd name="T71" fmla="*/ 20 h 44"/>
                <a:gd name="T72" fmla="*/ 0 w 45"/>
                <a:gd name="T73" fmla="*/ 23 h 44"/>
                <a:gd name="T74" fmla="*/ 0 w 45"/>
                <a:gd name="T75" fmla="*/ 26 h 44"/>
                <a:gd name="T76" fmla="*/ 0 w 45"/>
                <a:gd name="T77" fmla="*/ 27 h 44"/>
                <a:gd name="T78" fmla="*/ 2 w 45"/>
                <a:gd name="T79" fmla="*/ 30 h 44"/>
                <a:gd name="T80" fmla="*/ 2 w 45"/>
                <a:gd name="T81" fmla="*/ 33 h 44"/>
                <a:gd name="T82" fmla="*/ 3 w 45"/>
                <a:gd name="T83" fmla="*/ 34 h 44"/>
                <a:gd name="T84" fmla="*/ 5 w 45"/>
                <a:gd name="T85" fmla="*/ 37 h 44"/>
                <a:gd name="T86" fmla="*/ 6 w 45"/>
                <a:gd name="T87" fmla="*/ 39 h 44"/>
                <a:gd name="T88" fmla="*/ 9 w 45"/>
                <a:gd name="T89" fmla="*/ 40 h 44"/>
                <a:gd name="T90" fmla="*/ 10 w 45"/>
                <a:gd name="T91" fmla="*/ 42 h 44"/>
                <a:gd name="T92" fmla="*/ 13 w 45"/>
                <a:gd name="T93" fmla="*/ 43 h 44"/>
                <a:gd name="T94" fmla="*/ 15 w 45"/>
                <a:gd name="T95" fmla="*/ 44 h 44"/>
                <a:gd name="T96" fmla="*/ 17 w 45"/>
                <a:gd name="T97" fmla="*/ 44 h 44"/>
                <a:gd name="T98" fmla="*/ 20 w 45"/>
                <a:gd name="T99" fmla="*/ 44 h 44"/>
                <a:gd name="T100" fmla="*/ 22 w 45"/>
                <a:gd name="T101" fmla="*/ 44 h 44"/>
                <a:gd name="T102" fmla="*/ 25 w 45"/>
                <a:gd name="T103" fmla="*/ 44 h 44"/>
                <a:gd name="T104" fmla="*/ 28 w 45"/>
                <a:gd name="T105" fmla="*/ 44 h 44"/>
                <a:gd name="T106" fmla="*/ 30 w 45"/>
                <a:gd name="T107" fmla="*/ 44 h 44"/>
                <a:gd name="T108" fmla="*/ 32 w 45"/>
                <a:gd name="T109" fmla="*/ 43 h 44"/>
                <a:gd name="T110" fmla="*/ 35 w 45"/>
                <a:gd name="T111" fmla="*/ 42 h 44"/>
                <a:gd name="T112" fmla="*/ 36 w 45"/>
                <a:gd name="T113" fmla="*/ 40 h 4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5"/>
                <a:gd name="T172" fmla="*/ 0 h 44"/>
                <a:gd name="T173" fmla="*/ 45 w 45"/>
                <a:gd name="T174" fmla="*/ 44 h 4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5" h="44">
                  <a:moveTo>
                    <a:pt x="36" y="40"/>
                  </a:moveTo>
                  <a:lnTo>
                    <a:pt x="39" y="39"/>
                  </a:lnTo>
                  <a:lnTo>
                    <a:pt x="40" y="37"/>
                  </a:lnTo>
                  <a:lnTo>
                    <a:pt x="42" y="34"/>
                  </a:lnTo>
                  <a:lnTo>
                    <a:pt x="43" y="33"/>
                  </a:lnTo>
                  <a:lnTo>
                    <a:pt x="43" y="30"/>
                  </a:lnTo>
                  <a:lnTo>
                    <a:pt x="45" y="27"/>
                  </a:lnTo>
                  <a:lnTo>
                    <a:pt x="45" y="24"/>
                  </a:lnTo>
                  <a:lnTo>
                    <a:pt x="45" y="23"/>
                  </a:lnTo>
                  <a:lnTo>
                    <a:pt x="45" y="20"/>
                  </a:lnTo>
                  <a:lnTo>
                    <a:pt x="45" y="17"/>
                  </a:lnTo>
                  <a:lnTo>
                    <a:pt x="43" y="14"/>
                  </a:lnTo>
                  <a:lnTo>
                    <a:pt x="43" y="13"/>
                  </a:lnTo>
                  <a:lnTo>
                    <a:pt x="42" y="10"/>
                  </a:lnTo>
                  <a:lnTo>
                    <a:pt x="40" y="9"/>
                  </a:lnTo>
                  <a:lnTo>
                    <a:pt x="39" y="7"/>
                  </a:lnTo>
                  <a:lnTo>
                    <a:pt x="36" y="4"/>
                  </a:lnTo>
                  <a:lnTo>
                    <a:pt x="35" y="3"/>
                  </a:lnTo>
                  <a:lnTo>
                    <a:pt x="32" y="3"/>
                  </a:lnTo>
                  <a:lnTo>
                    <a:pt x="30" y="1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4"/>
                  </a:lnTo>
                  <a:lnTo>
                    <a:pt x="6" y="7"/>
                  </a:lnTo>
                  <a:lnTo>
                    <a:pt x="5" y="9"/>
                  </a:lnTo>
                  <a:lnTo>
                    <a:pt x="3" y="10"/>
                  </a:lnTo>
                  <a:lnTo>
                    <a:pt x="2" y="13"/>
                  </a:lnTo>
                  <a:lnTo>
                    <a:pt x="2" y="16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0" y="27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3" y="34"/>
                  </a:lnTo>
                  <a:lnTo>
                    <a:pt x="5" y="37"/>
                  </a:lnTo>
                  <a:lnTo>
                    <a:pt x="6" y="39"/>
                  </a:lnTo>
                  <a:lnTo>
                    <a:pt x="9" y="40"/>
                  </a:lnTo>
                  <a:lnTo>
                    <a:pt x="10" y="42"/>
                  </a:lnTo>
                  <a:lnTo>
                    <a:pt x="13" y="43"/>
                  </a:lnTo>
                  <a:lnTo>
                    <a:pt x="15" y="44"/>
                  </a:lnTo>
                  <a:lnTo>
                    <a:pt x="17" y="44"/>
                  </a:lnTo>
                  <a:lnTo>
                    <a:pt x="20" y="44"/>
                  </a:lnTo>
                  <a:lnTo>
                    <a:pt x="22" y="44"/>
                  </a:lnTo>
                  <a:lnTo>
                    <a:pt x="25" y="44"/>
                  </a:lnTo>
                  <a:lnTo>
                    <a:pt x="28" y="44"/>
                  </a:lnTo>
                  <a:lnTo>
                    <a:pt x="30" y="44"/>
                  </a:lnTo>
                  <a:lnTo>
                    <a:pt x="32" y="43"/>
                  </a:lnTo>
                  <a:lnTo>
                    <a:pt x="35" y="42"/>
                  </a:lnTo>
                  <a:lnTo>
                    <a:pt x="36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3" name="Freeform 20">
              <a:extLst>
                <a:ext uri="{FF2B5EF4-FFF2-40B4-BE49-F238E27FC236}">
                  <a16:creationId xmlns:a16="http://schemas.microsoft.com/office/drawing/2014/main" id="{62AD49C1-85F7-4079-9502-B348BFC1C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3011"/>
              <a:ext cx="44" cy="46"/>
            </a:xfrm>
            <a:custGeom>
              <a:avLst/>
              <a:gdLst>
                <a:gd name="T0" fmla="*/ 9 w 44"/>
                <a:gd name="T1" fmla="*/ 4 h 46"/>
                <a:gd name="T2" fmla="*/ 6 w 44"/>
                <a:gd name="T3" fmla="*/ 7 h 46"/>
                <a:gd name="T4" fmla="*/ 4 w 44"/>
                <a:gd name="T5" fmla="*/ 9 h 46"/>
                <a:gd name="T6" fmla="*/ 3 w 44"/>
                <a:gd name="T7" fmla="*/ 10 h 46"/>
                <a:gd name="T8" fmla="*/ 1 w 44"/>
                <a:gd name="T9" fmla="*/ 13 h 46"/>
                <a:gd name="T10" fmla="*/ 1 w 44"/>
                <a:gd name="T11" fmla="*/ 16 h 46"/>
                <a:gd name="T12" fmla="*/ 0 w 44"/>
                <a:gd name="T13" fmla="*/ 17 h 46"/>
                <a:gd name="T14" fmla="*/ 0 w 44"/>
                <a:gd name="T15" fmla="*/ 20 h 46"/>
                <a:gd name="T16" fmla="*/ 0 w 44"/>
                <a:gd name="T17" fmla="*/ 23 h 46"/>
                <a:gd name="T18" fmla="*/ 0 w 44"/>
                <a:gd name="T19" fmla="*/ 26 h 46"/>
                <a:gd name="T20" fmla="*/ 0 w 44"/>
                <a:gd name="T21" fmla="*/ 27 h 46"/>
                <a:gd name="T22" fmla="*/ 1 w 44"/>
                <a:gd name="T23" fmla="*/ 30 h 46"/>
                <a:gd name="T24" fmla="*/ 1 w 44"/>
                <a:gd name="T25" fmla="*/ 33 h 46"/>
                <a:gd name="T26" fmla="*/ 3 w 44"/>
                <a:gd name="T27" fmla="*/ 34 h 46"/>
                <a:gd name="T28" fmla="*/ 4 w 44"/>
                <a:gd name="T29" fmla="*/ 37 h 46"/>
                <a:gd name="T30" fmla="*/ 6 w 44"/>
                <a:gd name="T31" fmla="*/ 39 h 46"/>
                <a:gd name="T32" fmla="*/ 9 w 44"/>
                <a:gd name="T33" fmla="*/ 40 h 46"/>
                <a:gd name="T34" fmla="*/ 10 w 44"/>
                <a:gd name="T35" fmla="*/ 42 h 46"/>
                <a:gd name="T36" fmla="*/ 13 w 44"/>
                <a:gd name="T37" fmla="*/ 43 h 46"/>
                <a:gd name="T38" fmla="*/ 14 w 44"/>
                <a:gd name="T39" fmla="*/ 44 h 46"/>
                <a:gd name="T40" fmla="*/ 17 w 44"/>
                <a:gd name="T41" fmla="*/ 44 h 46"/>
                <a:gd name="T42" fmla="*/ 20 w 44"/>
                <a:gd name="T43" fmla="*/ 44 h 46"/>
                <a:gd name="T44" fmla="*/ 21 w 44"/>
                <a:gd name="T45" fmla="*/ 46 h 46"/>
                <a:gd name="T46" fmla="*/ 24 w 44"/>
                <a:gd name="T47" fmla="*/ 44 h 46"/>
                <a:gd name="T48" fmla="*/ 27 w 44"/>
                <a:gd name="T49" fmla="*/ 44 h 46"/>
                <a:gd name="T50" fmla="*/ 30 w 44"/>
                <a:gd name="T51" fmla="*/ 44 h 46"/>
                <a:gd name="T52" fmla="*/ 32 w 44"/>
                <a:gd name="T53" fmla="*/ 43 h 46"/>
                <a:gd name="T54" fmla="*/ 34 w 44"/>
                <a:gd name="T55" fmla="*/ 42 h 46"/>
                <a:gd name="T56" fmla="*/ 36 w 44"/>
                <a:gd name="T57" fmla="*/ 40 h 46"/>
                <a:gd name="T58" fmla="*/ 39 w 44"/>
                <a:gd name="T59" fmla="*/ 39 h 46"/>
                <a:gd name="T60" fmla="*/ 40 w 44"/>
                <a:gd name="T61" fmla="*/ 37 h 46"/>
                <a:gd name="T62" fmla="*/ 42 w 44"/>
                <a:gd name="T63" fmla="*/ 34 h 46"/>
                <a:gd name="T64" fmla="*/ 43 w 44"/>
                <a:gd name="T65" fmla="*/ 33 h 46"/>
                <a:gd name="T66" fmla="*/ 43 w 44"/>
                <a:gd name="T67" fmla="*/ 30 h 46"/>
                <a:gd name="T68" fmla="*/ 44 w 44"/>
                <a:gd name="T69" fmla="*/ 27 h 46"/>
                <a:gd name="T70" fmla="*/ 44 w 44"/>
                <a:gd name="T71" fmla="*/ 24 h 46"/>
                <a:gd name="T72" fmla="*/ 44 w 44"/>
                <a:gd name="T73" fmla="*/ 23 h 46"/>
                <a:gd name="T74" fmla="*/ 44 w 44"/>
                <a:gd name="T75" fmla="*/ 20 h 46"/>
                <a:gd name="T76" fmla="*/ 44 w 44"/>
                <a:gd name="T77" fmla="*/ 17 h 46"/>
                <a:gd name="T78" fmla="*/ 43 w 44"/>
                <a:gd name="T79" fmla="*/ 16 h 46"/>
                <a:gd name="T80" fmla="*/ 43 w 44"/>
                <a:gd name="T81" fmla="*/ 13 h 46"/>
                <a:gd name="T82" fmla="*/ 42 w 44"/>
                <a:gd name="T83" fmla="*/ 10 h 46"/>
                <a:gd name="T84" fmla="*/ 40 w 44"/>
                <a:gd name="T85" fmla="*/ 9 h 46"/>
                <a:gd name="T86" fmla="*/ 39 w 44"/>
                <a:gd name="T87" fmla="*/ 7 h 46"/>
                <a:gd name="T88" fmla="*/ 36 w 44"/>
                <a:gd name="T89" fmla="*/ 4 h 46"/>
                <a:gd name="T90" fmla="*/ 34 w 44"/>
                <a:gd name="T91" fmla="*/ 3 h 46"/>
                <a:gd name="T92" fmla="*/ 32 w 44"/>
                <a:gd name="T93" fmla="*/ 3 h 46"/>
                <a:gd name="T94" fmla="*/ 30 w 44"/>
                <a:gd name="T95" fmla="*/ 1 h 46"/>
                <a:gd name="T96" fmla="*/ 27 w 44"/>
                <a:gd name="T97" fmla="*/ 0 h 46"/>
                <a:gd name="T98" fmla="*/ 24 w 44"/>
                <a:gd name="T99" fmla="*/ 0 h 46"/>
                <a:gd name="T100" fmla="*/ 21 w 44"/>
                <a:gd name="T101" fmla="*/ 0 h 46"/>
                <a:gd name="T102" fmla="*/ 20 w 44"/>
                <a:gd name="T103" fmla="*/ 0 h 46"/>
                <a:gd name="T104" fmla="*/ 17 w 44"/>
                <a:gd name="T105" fmla="*/ 0 h 46"/>
                <a:gd name="T106" fmla="*/ 14 w 44"/>
                <a:gd name="T107" fmla="*/ 1 h 46"/>
                <a:gd name="T108" fmla="*/ 13 w 44"/>
                <a:gd name="T109" fmla="*/ 3 h 46"/>
                <a:gd name="T110" fmla="*/ 10 w 44"/>
                <a:gd name="T111" fmla="*/ 3 h 46"/>
                <a:gd name="T112" fmla="*/ 9 w 44"/>
                <a:gd name="T113" fmla="*/ 4 h 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4"/>
                <a:gd name="T172" fmla="*/ 0 h 46"/>
                <a:gd name="T173" fmla="*/ 44 w 44"/>
                <a:gd name="T174" fmla="*/ 46 h 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4" h="46">
                  <a:moveTo>
                    <a:pt x="9" y="4"/>
                  </a:moveTo>
                  <a:lnTo>
                    <a:pt x="6" y="7"/>
                  </a:lnTo>
                  <a:lnTo>
                    <a:pt x="4" y="9"/>
                  </a:lnTo>
                  <a:lnTo>
                    <a:pt x="3" y="10"/>
                  </a:lnTo>
                  <a:lnTo>
                    <a:pt x="1" y="13"/>
                  </a:lnTo>
                  <a:lnTo>
                    <a:pt x="1" y="16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0" y="27"/>
                  </a:lnTo>
                  <a:lnTo>
                    <a:pt x="1" y="30"/>
                  </a:lnTo>
                  <a:lnTo>
                    <a:pt x="1" y="33"/>
                  </a:lnTo>
                  <a:lnTo>
                    <a:pt x="3" y="34"/>
                  </a:lnTo>
                  <a:lnTo>
                    <a:pt x="4" y="37"/>
                  </a:lnTo>
                  <a:lnTo>
                    <a:pt x="6" y="39"/>
                  </a:lnTo>
                  <a:lnTo>
                    <a:pt x="9" y="40"/>
                  </a:lnTo>
                  <a:lnTo>
                    <a:pt x="10" y="42"/>
                  </a:lnTo>
                  <a:lnTo>
                    <a:pt x="13" y="43"/>
                  </a:lnTo>
                  <a:lnTo>
                    <a:pt x="14" y="44"/>
                  </a:lnTo>
                  <a:lnTo>
                    <a:pt x="17" y="44"/>
                  </a:lnTo>
                  <a:lnTo>
                    <a:pt x="20" y="44"/>
                  </a:lnTo>
                  <a:lnTo>
                    <a:pt x="21" y="46"/>
                  </a:lnTo>
                  <a:lnTo>
                    <a:pt x="24" y="44"/>
                  </a:lnTo>
                  <a:lnTo>
                    <a:pt x="27" y="44"/>
                  </a:lnTo>
                  <a:lnTo>
                    <a:pt x="30" y="44"/>
                  </a:lnTo>
                  <a:lnTo>
                    <a:pt x="32" y="43"/>
                  </a:lnTo>
                  <a:lnTo>
                    <a:pt x="34" y="42"/>
                  </a:lnTo>
                  <a:lnTo>
                    <a:pt x="36" y="40"/>
                  </a:lnTo>
                  <a:lnTo>
                    <a:pt x="39" y="39"/>
                  </a:lnTo>
                  <a:lnTo>
                    <a:pt x="40" y="37"/>
                  </a:lnTo>
                  <a:lnTo>
                    <a:pt x="42" y="34"/>
                  </a:lnTo>
                  <a:lnTo>
                    <a:pt x="43" y="33"/>
                  </a:lnTo>
                  <a:lnTo>
                    <a:pt x="43" y="30"/>
                  </a:lnTo>
                  <a:lnTo>
                    <a:pt x="44" y="27"/>
                  </a:lnTo>
                  <a:lnTo>
                    <a:pt x="44" y="24"/>
                  </a:lnTo>
                  <a:lnTo>
                    <a:pt x="44" y="23"/>
                  </a:lnTo>
                  <a:lnTo>
                    <a:pt x="44" y="20"/>
                  </a:lnTo>
                  <a:lnTo>
                    <a:pt x="44" y="17"/>
                  </a:lnTo>
                  <a:lnTo>
                    <a:pt x="43" y="16"/>
                  </a:lnTo>
                  <a:lnTo>
                    <a:pt x="43" y="13"/>
                  </a:lnTo>
                  <a:lnTo>
                    <a:pt x="42" y="10"/>
                  </a:lnTo>
                  <a:lnTo>
                    <a:pt x="40" y="9"/>
                  </a:lnTo>
                  <a:lnTo>
                    <a:pt x="39" y="7"/>
                  </a:lnTo>
                  <a:lnTo>
                    <a:pt x="36" y="4"/>
                  </a:lnTo>
                  <a:lnTo>
                    <a:pt x="34" y="3"/>
                  </a:lnTo>
                  <a:lnTo>
                    <a:pt x="32" y="3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4" y="1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4" name="Freeform 21">
              <a:extLst>
                <a:ext uri="{FF2B5EF4-FFF2-40B4-BE49-F238E27FC236}">
                  <a16:creationId xmlns:a16="http://schemas.microsoft.com/office/drawing/2014/main" id="{429C1396-CD21-4FE2-B2A9-FD8484D06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" y="2704"/>
              <a:ext cx="1049" cy="324"/>
            </a:xfrm>
            <a:custGeom>
              <a:avLst/>
              <a:gdLst>
                <a:gd name="T0" fmla="*/ 1049 w 1049"/>
                <a:gd name="T1" fmla="*/ 324 h 324"/>
                <a:gd name="T2" fmla="*/ 1008 w 1049"/>
                <a:gd name="T3" fmla="*/ 275 h 324"/>
                <a:gd name="T4" fmla="*/ 964 w 1049"/>
                <a:gd name="T5" fmla="*/ 232 h 324"/>
                <a:gd name="T6" fmla="*/ 919 w 1049"/>
                <a:gd name="T7" fmla="*/ 195 h 324"/>
                <a:gd name="T8" fmla="*/ 871 w 1049"/>
                <a:gd name="T9" fmla="*/ 161 h 324"/>
                <a:gd name="T10" fmla="*/ 822 w 1049"/>
                <a:gd name="T11" fmla="*/ 132 h 324"/>
                <a:gd name="T12" fmla="*/ 771 w 1049"/>
                <a:gd name="T13" fmla="*/ 106 h 324"/>
                <a:gd name="T14" fmla="*/ 719 w 1049"/>
                <a:gd name="T15" fmla="*/ 83 h 324"/>
                <a:gd name="T16" fmla="*/ 664 w 1049"/>
                <a:gd name="T17" fmla="*/ 65 h 324"/>
                <a:gd name="T18" fmla="*/ 610 w 1049"/>
                <a:gd name="T19" fmla="*/ 49 h 324"/>
                <a:gd name="T20" fmla="*/ 552 w 1049"/>
                <a:gd name="T21" fmla="*/ 34 h 324"/>
                <a:gd name="T22" fmla="*/ 455 w 1049"/>
                <a:gd name="T23" fmla="*/ 17 h 324"/>
                <a:gd name="T24" fmla="*/ 415 w 1049"/>
                <a:gd name="T25" fmla="*/ 11 h 324"/>
                <a:gd name="T26" fmla="*/ 373 w 1049"/>
                <a:gd name="T27" fmla="*/ 6 h 324"/>
                <a:gd name="T28" fmla="*/ 331 w 1049"/>
                <a:gd name="T29" fmla="*/ 3 h 324"/>
                <a:gd name="T30" fmla="*/ 290 w 1049"/>
                <a:gd name="T31" fmla="*/ 1 h 324"/>
                <a:gd name="T32" fmla="*/ 248 w 1049"/>
                <a:gd name="T33" fmla="*/ 0 h 324"/>
                <a:gd name="T34" fmla="*/ 207 w 1049"/>
                <a:gd name="T35" fmla="*/ 1 h 324"/>
                <a:gd name="T36" fmla="*/ 165 w 1049"/>
                <a:gd name="T37" fmla="*/ 4 h 324"/>
                <a:gd name="T38" fmla="*/ 123 w 1049"/>
                <a:gd name="T39" fmla="*/ 10 h 324"/>
                <a:gd name="T40" fmla="*/ 82 w 1049"/>
                <a:gd name="T41" fmla="*/ 17 h 324"/>
                <a:gd name="T42" fmla="*/ 41 w 1049"/>
                <a:gd name="T43" fmla="*/ 26 h 324"/>
                <a:gd name="T44" fmla="*/ 0 w 1049"/>
                <a:gd name="T45" fmla="*/ 37 h 32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49"/>
                <a:gd name="T70" fmla="*/ 0 h 324"/>
                <a:gd name="T71" fmla="*/ 1049 w 1049"/>
                <a:gd name="T72" fmla="*/ 324 h 32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49" h="324">
                  <a:moveTo>
                    <a:pt x="1049" y="324"/>
                  </a:moveTo>
                  <a:lnTo>
                    <a:pt x="1008" y="275"/>
                  </a:lnTo>
                  <a:lnTo>
                    <a:pt x="964" y="232"/>
                  </a:lnTo>
                  <a:lnTo>
                    <a:pt x="919" y="195"/>
                  </a:lnTo>
                  <a:lnTo>
                    <a:pt x="871" y="161"/>
                  </a:lnTo>
                  <a:lnTo>
                    <a:pt x="822" y="132"/>
                  </a:lnTo>
                  <a:lnTo>
                    <a:pt x="771" y="106"/>
                  </a:lnTo>
                  <a:lnTo>
                    <a:pt x="719" y="83"/>
                  </a:lnTo>
                  <a:lnTo>
                    <a:pt x="664" y="65"/>
                  </a:lnTo>
                  <a:lnTo>
                    <a:pt x="610" y="49"/>
                  </a:lnTo>
                  <a:lnTo>
                    <a:pt x="552" y="34"/>
                  </a:lnTo>
                  <a:lnTo>
                    <a:pt x="455" y="17"/>
                  </a:lnTo>
                  <a:lnTo>
                    <a:pt x="415" y="11"/>
                  </a:lnTo>
                  <a:lnTo>
                    <a:pt x="373" y="6"/>
                  </a:lnTo>
                  <a:lnTo>
                    <a:pt x="331" y="3"/>
                  </a:lnTo>
                  <a:lnTo>
                    <a:pt x="290" y="1"/>
                  </a:lnTo>
                  <a:lnTo>
                    <a:pt x="248" y="0"/>
                  </a:lnTo>
                  <a:lnTo>
                    <a:pt x="207" y="1"/>
                  </a:lnTo>
                  <a:lnTo>
                    <a:pt x="165" y="4"/>
                  </a:lnTo>
                  <a:lnTo>
                    <a:pt x="123" y="10"/>
                  </a:lnTo>
                  <a:lnTo>
                    <a:pt x="82" y="17"/>
                  </a:lnTo>
                  <a:lnTo>
                    <a:pt x="41" y="26"/>
                  </a:lnTo>
                  <a:lnTo>
                    <a:pt x="0" y="37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5" name="Freeform 22">
              <a:extLst>
                <a:ext uri="{FF2B5EF4-FFF2-40B4-BE49-F238E27FC236}">
                  <a16:creationId xmlns:a16="http://schemas.microsoft.com/office/drawing/2014/main" id="{6F4388EE-6BFD-49EC-A4AC-F2C3001C4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" y="2711"/>
              <a:ext cx="807" cy="323"/>
            </a:xfrm>
            <a:custGeom>
              <a:avLst/>
              <a:gdLst>
                <a:gd name="T0" fmla="*/ 0 w 807"/>
                <a:gd name="T1" fmla="*/ 323 h 323"/>
                <a:gd name="T2" fmla="*/ 62 w 807"/>
                <a:gd name="T3" fmla="*/ 268 h 323"/>
                <a:gd name="T4" fmla="*/ 129 w 807"/>
                <a:gd name="T5" fmla="*/ 221 h 323"/>
                <a:gd name="T6" fmla="*/ 201 w 807"/>
                <a:gd name="T7" fmla="*/ 178 h 323"/>
                <a:gd name="T8" fmla="*/ 278 w 807"/>
                <a:gd name="T9" fmla="*/ 141 h 323"/>
                <a:gd name="T10" fmla="*/ 359 w 807"/>
                <a:gd name="T11" fmla="*/ 108 h 323"/>
                <a:gd name="T12" fmla="*/ 442 w 807"/>
                <a:gd name="T13" fmla="*/ 79 h 323"/>
                <a:gd name="T14" fmla="*/ 530 w 807"/>
                <a:gd name="T15" fmla="*/ 55 h 323"/>
                <a:gd name="T16" fmla="*/ 620 w 807"/>
                <a:gd name="T17" fmla="*/ 33 h 323"/>
                <a:gd name="T18" fmla="*/ 712 w 807"/>
                <a:gd name="T19" fmla="*/ 16 h 323"/>
                <a:gd name="T20" fmla="*/ 807 w 807"/>
                <a:gd name="T21" fmla="*/ 0 h 3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7"/>
                <a:gd name="T34" fmla="*/ 0 h 323"/>
                <a:gd name="T35" fmla="*/ 807 w 807"/>
                <a:gd name="T36" fmla="*/ 323 h 3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7" h="323">
                  <a:moveTo>
                    <a:pt x="0" y="323"/>
                  </a:moveTo>
                  <a:lnTo>
                    <a:pt x="62" y="268"/>
                  </a:lnTo>
                  <a:lnTo>
                    <a:pt x="129" y="221"/>
                  </a:lnTo>
                  <a:lnTo>
                    <a:pt x="201" y="178"/>
                  </a:lnTo>
                  <a:lnTo>
                    <a:pt x="278" y="141"/>
                  </a:lnTo>
                  <a:lnTo>
                    <a:pt x="359" y="108"/>
                  </a:lnTo>
                  <a:lnTo>
                    <a:pt x="442" y="79"/>
                  </a:lnTo>
                  <a:lnTo>
                    <a:pt x="530" y="55"/>
                  </a:lnTo>
                  <a:lnTo>
                    <a:pt x="620" y="33"/>
                  </a:lnTo>
                  <a:lnTo>
                    <a:pt x="712" y="16"/>
                  </a:lnTo>
                  <a:lnTo>
                    <a:pt x="807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076" name="Group 23">
              <a:extLst>
                <a:ext uri="{FF2B5EF4-FFF2-40B4-BE49-F238E27FC236}">
                  <a16:creationId xmlns:a16="http://schemas.microsoft.com/office/drawing/2014/main" id="{77C0BD4E-7BEB-4032-9AF1-285CB7E6A7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" y="2887"/>
              <a:ext cx="106" cy="195"/>
              <a:chOff x="624" y="916"/>
              <a:chExt cx="106" cy="195"/>
            </a:xfrm>
          </p:grpSpPr>
          <p:sp>
            <p:nvSpPr>
              <p:cNvPr id="45089" name="Rectangle 24">
                <a:extLst>
                  <a:ext uri="{FF2B5EF4-FFF2-40B4-BE49-F238E27FC236}">
                    <a16:creationId xmlns:a16="http://schemas.microsoft.com/office/drawing/2014/main" id="{3DAD5240-8284-43EF-85BE-EFAC72858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005"/>
                <a:ext cx="40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100">
                    <a:solidFill>
                      <a:srgbClr val="000000"/>
                    </a:solidFill>
                    <a:ea typeface="宋体" panose="02010600030101010101" pitchFamily="2" charset="-122"/>
                  </a:rPr>
                  <a:t>0</a:t>
                </a:r>
                <a:endPara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0" name="Rectangle 25">
                <a:extLst>
                  <a:ext uri="{FF2B5EF4-FFF2-40B4-BE49-F238E27FC236}">
                    <a16:creationId xmlns:a16="http://schemas.microsoft.com/office/drawing/2014/main" id="{DDA16EF5-A25A-4F80-8377-36F07F0FF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916"/>
                <a:ext cx="8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i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P</a:t>
                </a:r>
                <a:endPara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077" name="Group 26">
              <a:extLst>
                <a:ext uri="{FF2B5EF4-FFF2-40B4-BE49-F238E27FC236}">
                  <a16:creationId xmlns:a16="http://schemas.microsoft.com/office/drawing/2014/main" id="{74F01522-6B9E-42E1-BE10-75CE6238D1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8" y="2416"/>
              <a:ext cx="98" cy="194"/>
              <a:chOff x="1084" y="445"/>
              <a:chExt cx="98" cy="194"/>
            </a:xfrm>
          </p:grpSpPr>
          <p:sp>
            <p:nvSpPr>
              <p:cNvPr id="45087" name="Rectangle 27">
                <a:extLst>
                  <a:ext uri="{FF2B5EF4-FFF2-40B4-BE49-F238E27FC236}">
                    <a16:creationId xmlns:a16="http://schemas.microsoft.com/office/drawing/2014/main" id="{A345474D-F98A-4DB3-8C78-B2776F05B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533"/>
                <a:ext cx="40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100">
                    <a:solidFill>
                      <a:srgbClr val="000000"/>
                    </a:solidFill>
                    <a:ea typeface="宋体" panose="02010600030101010101" pitchFamily="2" charset="-122"/>
                  </a:rPr>
                  <a:t>1</a:t>
                </a:r>
                <a:endPara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88" name="Rectangle 28">
                <a:extLst>
                  <a:ext uri="{FF2B5EF4-FFF2-40B4-BE49-F238E27FC236}">
                    <a16:creationId xmlns:a16="http://schemas.microsoft.com/office/drawing/2014/main" id="{98B06187-FFA7-49B7-9BEB-D058AB91F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" y="445"/>
                <a:ext cx="8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i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P</a:t>
                </a:r>
                <a:endPara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078" name="Group 29">
              <a:extLst>
                <a:ext uri="{FF2B5EF4-FFF2-40B4-BE49-F238E27FC236}">
                  <a16:creationId xmlns:a16="http://schemas.microsoft.com/office/drawing/2014/main" id="{24C74683-C7C8-4C0E-B056-967C89619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2" y="2302"/>
              <a:ext cx="104" cy="184"/>
              <a:chOff x="2048" y="331"/>
              <a:chExt cx="104" cy="184"/>
            </a:xfrm>
          </p:grpSpPr>
          <p:sp>
            <p:nvSpPr>
              <p:cNvPr id="45085" name="Rectangle 30">
                <a:extLst>
                  <a:ext uri="{FF2B5EF4-FFF2-40B4-BE49-F238E27FC236}">
                    <a16:creationId xmlns:a16="http://schemas.microsoft.com/office/drawing/2014/main" id="{B9725DAC-4B64-44E5-9D13-E724624D0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419"/>
                <a:ext cx="37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000">
                    <a:solidFill>
                      <a:srgbClr val="000000"/>
                    </a:solidFill>
                    <a:ea typeface="宋体" panose="02010600030101010101" pitchFamily="2" charset="-122"/>
                  </a:rPr>
                  <a:t>2</a:t>
                </a:r>
                <a:endPara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86" name="Rectangle 31">
                <a:extLst>
                  <a:ext uri="{FF2B5EF4-FFF2-40B4-BE49-F238E27FC236}">
                    <a16:creationId xmlns:a16="http://schemas.microsoft.com/office/drawing/2014/main" id="{3B7C1FBB-791B-418A-B888-C671B42C1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8" y="331"/>
                <a:ext cx="8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i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P</a:t>
                </a:r>
                <a:endPara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5079" name="Rectangle 32">
              <a:extLst>
                <a:ext uri="{FF2B5EF4-FFF2-40B4-BE49-F238E27FC236}">
                  <a16:creationId xmlns:a16="http://schemas.microsoft.com/office/drawing/2014/main" id="{53B12ADD-4A30-41E9-80CF-E3B4D68D4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2976"/>
              <a:ext cx="40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1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  <a:endPara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80" name="Rectangle 33">
              <a:extLst>
                <a:ext uri="{FF2B5EF4-FFF2-40B4-BE49-F238E27FC236}">
                  <a16:creationId xmlns:a16="http://schemas.microsoft.com/office/drawing/2014/main" id="{AD99C1E6-3CA1-4033-820B-D46C717E5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2887"/>
              <a:ext cx="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i="1">
                  <a:solidFill>
                    <a:srgbClr val="000000"/>
                  </a:solidFill>
                  <a:ea typeface="宋体" panose="02010600030101010101" pitchFamily="2" charset="-122"/>
                </a:rPr>
                <a:t>P</a:t>
              </a:r>
              <a:endParaRPr kumimoji="1" lang="en-US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81" name="Line 34">
              <a:extLst>
                <a:ext uri="{FF2B5EF4-FFF2-40B4-BE49-F238E27FC236}">
                  <a16:creationId xmlns:a16="http://schemas.microsoft.com/office/drawing/2014/main" id="{75638FAE-3C58-4FC9-A6B7-F3C8DA379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3312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2" name="Line 35">
              <a:extLst>
                <a:ext uri="{FF2B5EF4-FFF2-40B4-BE49-F238E27FC236}">
                  <a16:creationId xmlns:a16="http://schemas.microsoft.com/office/drawing/2014/main" id="{BC529A60-8C3D-448A-AAA6-A64566E68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1872"/>
              <a:ext cx="0" cy="2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3" name="Text Box 36">
              <a:extLst>
                <a:ext uri="{FF2B5EF4-FFF2-40B4-BE49-F238E27FC236}">
                  <a16:creationId xmlns:a16="http://schemas.microsoft.com/office/drawing/2014/main" id="{8258EA27-09E6-4E47-88F9-07D9526BC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" y="1776"/>
              <a:ext cx="1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</a:p>
          </p:txBody>
        </p:sp>
        <p:sp>
          <p:nvSpPr>
            <p:cNvPr id="45084" name="Text Box 37">
              <a:extLst>
                <a:ext uri="{FF2B5EF4-FFF2-40B4-BE49-F238E27FC236}">
                  <a16:creationId xmlns:a16="http://schemas.microsoft.com/office/drawing/2014/main" id="{B299EEAB-2B1B-44EE-8E03-141B5ADC8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3339"/>
              <a:ext cx="27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x</a:t>
              </a:r>
            </a:p>
          </p:txBody>
        </p:sp>
      </p:grpSp>
      <p:sp>
        <p:nvSpPr>
          <p:cNvPr id="45064" name="Rectangle 38">
            <a:extLst>
              <a:ext uri="{FF2B5EF4-FFF2-40B4-BE49-F238E27FC236}">
                <a16:creationId xmlns:a16="http://schemas.microsoft.com/office/drawing/2014/main" id="{5C7175B9-A255-4142-A9FB-731BC1C0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>
            <a:extLst>
              <a:ext uri="{FF2B5EF4-FFF2-40B4-BE49-F238E27FC236}">
                <a16:creationId xmlns:a16="http://schemas.microsoft.com/office/drawing/2014/main" id="{26A7C03C-DE0E-4068-B5D8-A0549633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30A86A-04BA-4470-8A5B-7D74A1499BB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34817B88-1C34-451B-9399-036A2DADF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1143000"/>
            <a:ext cx="1878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交互能力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CD306BBC-0D13-4416-BA45-8D039737F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1828800"/>
            <a:ext cx="612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通过改变控制多边形的形状来改变   的形状</a:t>
            </a:r>
          </a:p>
        </p:txBody>
      </p:sp>
      <p:sp>
        <p:nvSpPr>
          <p:cNvPr id="46085" name="Rectangle 4">
            <a:extLst>
              <a:ext uri="{FF2B5EF4-FFF2-40B4-BE49-F238E27FC236}">
                <a16:creationId xmlns:a16="http://schemas.microsoft.com/office/drawing/2014/main" id="{9783C4E9-31D9-4282-9887-4C16AC7DA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2362200"/>
            <a:ext cx="7512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如图所示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将控制顶点  </a:t>
            </a:r>
            <a:r>
              <a:rPr kumimoji="1" lang="zh-CN" altLang="en-US" sz="2400">
                <a:ea typeface="宋体" panose="02010600030101010101" pitchFamily="2" charset="-122"/>
              </a:rPr>
              <a:t>移到    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处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,   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的形状</a:t>
            </a:r>
          </a:p>
        </p:txBody>
      </p:sp>
      <p:graphicFrame>
        <p:nvGraphicFramePr>
          <p:cNvPr id="46086" name="Object 5">
            <a:extLst>
              <a:ext uri="{FF2B5EF4-FFF2-40B4-BE49-F238E27FC236}">
                <a16:creationId xmlns:a16="http://schemas.microsoft.com/office/drawing/2014/main" id="{62A01E27-6990-46F4-8C0F-A2ADCFB1D5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2638" y="2351088"/>
          <a:ext cx="4254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1" r:id="rId3" imgW="177646" imgH="228402" progId="Equation.DSMT4">
                  <p:embed/>
                </p:oleObj>
              </mc:Choice>
              <mc:Fallback>
                <p:oleObj r:id="rId3" imgW="177646" imgH="22840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638" y="2351088"/>
                        <a:ext cx="4254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Object 6">
            <a:extLst>
              <a:ext uri="{FF2B5EF4-FFF2-40B4-BE49-F238E27FC236}">
                <a16:creationId xmlns:a16="http://schemas.microsoft.com/office/drawing/2014/main" id="{2054A926-559A-46C7-AEBF-5A9C04EDDC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54663" y="2322513"/>
          <a:ext cx="4381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2" r:id="rId5" imgW="177646" imgH="241091" progId="Equation.DSMT4">
                  <p:embed/>
                </p:oleObj>
              </mc:Choice>
              <mc:Fallback>
                <p:oleObj r:id="rId5" imgW="177646" imgH="24109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2322513"/>
                        <a:ext cx="4381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7">
            <a:extLst>
              <a:ext uri="{FF2B5EF4-FFF2-40B4-BE49-F238E27FC236}">
                <a16:creationId xmlns:a16="http://schemas.microsoft.com/office/drawing/2014/main" id="{BEA07697-9070-4497-8149-0FC2B6F79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289560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发生了改变</a:t>
            </a:r>
          </a:p>
        </p:txBody>
      </p:sp>
      <p:sp>
        <p:nvSpPr>
          <p:cNvPr id="46089" name="Line 8">
            <a:extLst>
              <a:ext uri="{FF2B5EF4-FFF2-40B4-BE49-F238E27FC236}">
                <a16:creationId xmlns:a16="http://schemas.microsoft.com/office/drawing/2014/main" id="{F79EFA75-15D4-43F8-A22B-B20C4A3632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92750" y="3956050"/>
            <a:ext cx="403225" cy="8556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0" name="Line 9">
            <a:extLst>
              <a:ext uri="{FF2B5EF4-FFF2-40B4-BE49-F238E27FC236}">
                <a16:creationId xmlns:a16="http://schemas.microsoft.com/office/drawing/2014/main" id="{87327E68-E051-41F3-9EE7-DFED176CA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5975" y="3527425"/>
            <a:ext cx="604838" cy="4286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1" name="Line 10">
            <a:extLst>
              <a:ext uri="{FF2B5EF4-FFF2-40B4-BE49-F238E27FC236}">
                <a16:creationId xmlns:a16="http://schemas.microsoft.com/office/drawing/2014/main" id="{2E6B5023-54E1-44DA-AA13-B0508A39A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8863" y="4062413"/>
            <a:ext cx="604837" cy="7493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2" name="Line 11">
            <a:extLst>
              <a:ext uri="{FF2B5EF4-FFF2-40B4-BE49-F238E27FC236}">
                <a16:creationId xmlns:a16="http://schemas.microsoft.com/office/drawing/2014/main" id="{228C5A46-364E-4DF7-8F96-6114E2CD89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00813" y="3527425"/>
            <a:ext cx="908050" cy="5349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3" name="Text Box 12">
            <a:extLst>
              <a:ext uri="{FF2B5EF4-FFF2-40B4-BE49-F238E27FC236}">
                <a16:creationId xmlns:a16="http://schemas.microsoft.com/office/drawing/2014/main" id="{0BDFC107-4E2A-4A6B-BB1A-314ED8DCC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4835525"/>
            <a:ext cx="603250" cy="3206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0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000">
              <a:ea typeface="宋体" panose="02010600030101010101" pitchFamily="2" charset="-122"/>
            </a:endParaRPr>
          </a:p>
        </p:txBody>
      </p:sp>
      <p:sp>
        <p:nvSpPr>
          <p:cNvPr id="46094" name="Text Box 13">
            <a:extLst>
              <a:ext uri="{FF2B5EF4-FFF2-40B4-BE49-F238E27FC236}">
                <a16:creationId xmlns:a16="http://schemas.microsoft.com/office/drawing/2014/main" id="{405945A0-5900-46AF-8A5E-B3779CC52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5" y="3611563"/>
            <a:ext cx="366713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1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46095" name="Text Box 14">
            <a:extLst>
              <a:ext uri="{FF2B5EF4-FFF2-40B4-BE49-F238E27FC236}">
                <a16:creationId xmlns:a16="http://schemas.microsoft.com/office/drawing/2014/main" id="{438E5D8B-C7AE-410E-B026-546362E57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3124200"/>
            <a:ext cx="477838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2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46096" name="Text Box 15">
            <a:extLst>
              <a:ext uri="{FF2B5EF4-FFF2-40B4-BE49-F238E27FC236}">
                <a16:creationId xmlns:a16="http://schemas.microsoft.com/office/drawing/2014/main" id="{490BC357-FC96-4314-BA29-14AF9922B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525" y="4810125"/>
            <a:ext cx="51593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4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000">
              <a:ea typeface="宋体" panose="02010600030101010101" pitchFamily="2" charset="-122"/>
            </a:endParaRPr>
          </a:p>
        </p:txBody>
      </p:sp>
      <p:grpSp>
        <p:nvGrpSpPr>
          <p:cNvPr id="46097" name="Group 16">
            <a:extLst>
              <a:ext uri="{FF2B5EF4-FFF2-40B4-BE49-F238E27FC236}">
                <a16:creationId xmlns:a16="http://schemas.microsoft.com/office/drawing/2014/main" id="{C5C596C3-112C-47A3-A291-76CB1C4887C0}"/>
              </a:ext>
            </a:extLst>
          </p:cNvPr>
          <p:cNvGrpSpPr>
            <a:grpSpLocks/>
          </p:cNvGrpSpPr>
          <p:nvPr/>
        </p:nvGrpSpPr>
        <p:grpSpPr bwMode="auto">
          <a:xfrm>
            <a:off x="5492750" y="3449638"/>
            <a:ext cx="2700338" cy="1350962"/>
            <a:chOff x="3194" y="2180"/>
            <a:chExt cx="1570" cy="851"/>
          </a:xfrm>
        </p:grpSpPr>
        <p:grpSp>
          <p:nvGrpSpPr>
            <p:cNvPr id="46123" name="Group 17">
              <a:extLst>
                <a:ext uri="{FF2B5EF4-FFF2-40B4-BE49-F238E27FC236}">
                  <a16:creationId xmlns:a16="http://schemas.microsoft.com/office/drawing/2014/main" id="{B77ECDE1-8427-4F6F-BF50-A5E2119DD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4" y="2412"/>
              <a:ext cx="1466" cy="619"/>
              <a:chOff x="2200" y="5081"/>
              <a:chExt cx="2500" cy="919"/>
            </a:xfrm>
          </p:grpSpPr>
          <p:sp>
            <p:nvSpPr>
              <p:cNvPr id="46130" name="Line 18">
                <a:extLst>
                  <a:ext uri="{FF2B5EF4-FFF2-40B4-BE49-F238E27FC236}">
                    <a16:creationId xmlns:a16="http://schemas.microsoft.com/office/drawing/2014/main" id="{42ADBC51-7126-4128-9264-5104D28D76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0" y="5846"/>
                <a:ext cx="83" cy="15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1" name="Line 19">
                <a:extLst>
                  <a:ext uri="{FF2B5EF4-FFF2-40B4-BE49-F238E27FC236}">
                    <a16:creationId xmlns:a16="http://schemas.microsoft.com/office/drawing/2014/main" id="{1592C07D-B034-44D5-9C38-F4FDC95B33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3" y="5705"/>
                <a:ext cx="91" cy="1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2" name="Line 20">
                <a:extLst>
                  <a:ext uri="{FF2B5EF4-FFF2-40B4-BE49-F238E27FC236}">
                    <a16:creationId xmlns:a16="http://schemas.microsoft.com/office/drawing/2014/main" id="{972EA78E-A3EC-4665-9C2F-618EE90316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4" y="5576"/>
                <a:ext cx="99" cy="129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3" name="Line 21">
                <a:extLst>
                  <a:ext uri="{FF2B5EF4-FFF2-40B4-BE49-F238E27FC236}">
                    <a16:creationId xmlns:a16="http://schemas.microsoft.com/office/drawing/2014/main" id="{CF79A317-E54E-4B6A-A0EA-F774BA5E9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73" y="5461"/>
                <a:ext cx="107" cy="11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4" name="Line 22">
                <a:extLst>
                  <a:ext uri="{FF2B5EF4-FFF2-40B4-BE49-F238E27FC236}">
                    <a16:creationId xmlns:a16="http://schemas.microsoft.com/office/drawing/2014/main" id="{F9EDB750-7CFC-469F-A60D-EB1F99007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80" y="5360"/>
                <a:ext cx="117" cy="10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6135" name="Group 23">
                <a:extLst>
                  <a:ext uri="{FF2B5EF4-FFF2-40B4-BE49-F238E27FC236}">
                    <a16:creationId xmlns:a16="http://schemas.microsoft.com/office/drawing/2014/main" id="{20F205A8-AC79-4692-9E9B-300C89C8AF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23" y="5081"/>
                <a:ext cx="1877" cy="919"/>
                <a:chOff x="2823" y="5081"/>
                <a:chExt cx="1877" cy="919"/>
              </a:xfrm>
            </p:grpSpPr>
            <p:sp>
              <p:nvSpPr>
                <p:cNvPr id="46137" name="Line 24">
                  <a:extLst>
                    <a:ext uri="{FF2B5EF4-FFF2-40B4-BE49-F238E27FC236}">
                      <a16:creationId xmlns:a16="http://schemas.microsoft.com/office/drawing/2014/main" id="{33A8DF86-7D2F-42AA-B24D-AFDD2CE67C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23" y="5202"/>
                  <a:ext cx="135" cy="7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38" name="Line 25">
                  <a:extLst>
                    <a:ext uri="{FF2B5EF4-FFF2-40B4-BE49-F238E27FC236}">
                      <a16:creationId xmlns:a16="http://schemas.microsoft.com/office/drawing/2014/main" id="{BF4F1E8E-A5FF-4613-AF2D-91F3306FB7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58" y="5146"/>
                  <a:ext cx="143" cy="5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39" name="Line 26">
                  <a:extLst>
                    <a:ext uri="{FF2B5EF4-FFF2-40B4-BE49-F238E27FC236}">
                      <a16:creationId xmlns:a16="http://schemas.microsoft.com/office/drawing/2014/main" id="{6535DEB9-0721-4765-A972-3C27FE1B5B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01" y="5107"/>
                  <a:ext cx="150" cy="3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0" name="Line 27">
                  <a:extLst>
                    <a:ext uri="{FF2B5EF4-FFF2-40B4-BE49-F238E27FC236}">
                      <a16:creationId xmlns:a16="http://schemas.microsoft.com/office/drawing/2014/main" id="{E9740C9F-698F-4850-ABC1-58DDA79305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51" y="5085"/>
                  <a:ext cx="155" cy="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1" name="Line 28">
                  <a:extLst>
                    <a:ext uri="{FF2B5EF4-FFF2-40B4-BE49-F238E27FC236}">
                      <a16:creationId xmlns:a16="http://schemas.microsoft.com/office/drawing/2014/main" id="{0AEC932D-07A6-4FBC-B99C-B20577D5BA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06" y="5081"/>
                  <a:ext cx="159" cy="4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2" name="Line 29">
                  <a:extLst>
                    <a:ext uri="{FF2B5EF4-FFF2-40B4-BE49-F238E27FC236}">
                      <a16:creationId xmlns:a16="http://schemas.microsoft.com/office/drawing/2014/main" id="{4636182A-2075-44B4-A5F1-47FB9392AE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65" y="5081"/>
                  <a:ext cx="161" cy="15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3" name="Line 30">
                  <a:extLst>
                    <a:ext uri="{FF2B5EF4-FFF2-40B4-BE49-F238E27FC236}">
                      <a16:creationId xmlns:a16="http://schemas.microsoft.com/office/drawing/2014/main" id="{9EDFCF29-8825-4771-8E75-3AD09672D2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26" y="5096"/>
                  <a:ext cx="160" cy="35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4" name="Line 31">
                  <a:extLst>
                    <a:ext uri="{FF2B5EF4-FFF2-40B4-BE49-F238E27FC236}">
                      <a16:creationId xmlns:a16="http://schemas.microsoft.com/office/drawing/2014/main" id="{AD625836-744D-4CC1-A826-312288A974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6" y="5131"/>
                  <a:ext cx="156" cy="55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5" name="Line 32">
                  <a:extLst>
                    <a:ext uri="{FF2B5EF4-FFF2-40B4-BE49-F238E27FC236}">
                      <a16:creationId xmlns:a16="http://schemas.microsoft.com/office/drawing/2014/main" id="{9E6D7675-C07D-4F3D-9B88-366ED2812C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2" y="5186"/>
                  <a:ext cx="149" cy="7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6" name="Line 33">
                  <a:extLst>
                    <a:ext uri="{FF2B5EF4-FFF2-40B4-BE49-F238E27FC236}">
                      <a16:creationId xmlns:a16="http://schemas.microsoft.com/office/drawing/2014/main" id="{F3F0D186-F5C8-4322-9D5F-7BC032203C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91" y="5262"/>
                  <a:ext cx="139" cy="9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7" name="Line 34">
                  <a:extLst>
                    <a:ext uri="{FF2B5EF4-FFF2-40B4-BE49-F238E27FC236}">
                      <a16:creationId xmlns:a16="http://schemas.microsoft.com/office/drawing/2014/main" id="{E2F34293-9001-4A99-9A3A-BCD9780F0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0" y="5361"/>
                  <a:ext cx="125" cy="1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8" name="Line 35">
                  <a:extLst>
                    <a:ext uri="{FF2B5EF4-FFF2-40B4-BE49-F238E27FC236}">
                      <a16:creationId xmlns:a16="http://schemas.microsoft.com/office/drawing/2014/main" id="{D58C0586-C2DE-4B91-935B-5D3FF3742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55" y="5483"/>
                  <a:ext cx="106" cy="147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9" name="Line 36">
                  <a:extLst>
                    <a:ext uri="{FF2B5EF4-FFF2-40B4-BE49-F238E27FC236}">
                      <a16:creationId xmlns:a16="http://schemas.microsoft.com/office/drawing/2014/main" id="{C2777A58-A5B6-4E7A-AD4A-71EE8B1840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61" y="5630"/>
                  <a:ext cx="83" cy="17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50" name="Line 37">
                  <a:extLst>
                    <a:ext uri="{FF2B5EF4-FFF2-40B4-BE49-F238E27FC236}">
                      <a16:creationId xmlns:a16="http://schemas.microsoft.com/office/drawing/2014/main" id="{35BFBCC7-1A2B-4114-AEB6-4C95A0676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44" y="5802"/>
                  <a:ext cx="56" cy="19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36" name="Line 38">
                <a:extLst>
                  <a:ext uri="{FF2B5EF4-FFF2-40B4-BE49-F238E27FC236}">
                    <a16:creationId xmlns:a16="http://schemas.microsoft.com/office/drawing/2014/main" id="{54499EC1-BC21-4F0F-B03D-F2284DF15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93" y="5242"/>
                <a:ext cx="121" cy="5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124" name="Group 39">
              <a:extLst>
                <a:ext uri="{FF2B5EF4-FFF2-40B4-BE49-F238E27FC236}">
                  <a16:creationId xmlns:a16="http://schemas.microsoft.com/office/drawing/2014/main" id="{ABC1073B-BD6E-4E81-9239-1EF3766884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0" y="2180"/>
              <a:ext cx="984" cy="851"/>
              <a:chOff x="3780" y="2180"/>
              <a:chExt cx="984" cy="851"/>
            </a:xfrm>
          </p:grpSpPr>
          <p:sp>
            <p:nvSpPr>
              <p:cNvPr id="46125" name="Line 40">
                <a:extLst>
                  <a:ext uri="{FF2B5EF4-FFF2-40B4-BE49-F238E27FC236}">
                    <a16:creationId xmlns:a16="http://schemas.microsoft.com/office/drawing/2014/main" id="{DA2BE528-C322-4C07-A8BF-F30B50F91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3" y="2317"/>
                <a:ext cx="117" cy="71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6126" name="Group 41">
                <a:extLst>
                  <a:ext uri="{FF2B5EF4-FFF2-40B4-BE49-F238E27FC236}">
                    <a16:creationId xmlns:a16="http://schemas.microsoft.com/office/drawing/2014/main" id="{96A428D8-AC72-46FD-A05B-A051B51A4C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80" y="2180"/>
                <a:ext cx="984" cy="510"/>
                <a:chOff x="3780" y="2180"/>
                <a:chExt cx="984" cy="510"/>
              </a:xfrm>
            </p:grpSpPr>
            <p:sp>
              <p:nvSpPr>
                <p:cNvPr id="46127" name="Line 42">
                  <a:extLst>
                    <a:ext uri="{FF2B5EF4-FFF2-40B4-BE49-F238E27FC236}">
                      <a16:creationId xmlns:a16="http://schemas.microsoft.com/office/drawing/2014/main" id="{3A42430D-DDB9-40D4-AC68-8EC749CB5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80" y="2222"/>
                  <a:ext cx="763" cy="95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28" name="Text Box 43">
                  <a:extLst>
                    <a:ext uri="{FF2B5EF4-FFF2-40B4-BE49-F238E27FC236}">
                      <a16:creationId xmlns:a16="http://schemas.microsoft.com/office/drawing/2014/main" id="{13A46049-8ABD-48B6-BB52-E0B1131941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49" y="2480"/>
                  <a:ext cx="257" cy="2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 i="1">
                      <a:ea typeface="宋体" panose="02010600030101010101" pitchFamily="2" charset="-122"/>
                    </a:rPr>
                    <a:t>P</a:t>
                  </a:r>
                  <a:r>
                    <a:rPr kumimoji="1" lang="en-US" altLang="zh-CN" sz="2000" b="1" baseline="-30000">
                      <a:ea typeface="宋体" panose="02010600030101010101" pitchFamily="2" charset="-122"/>
                    </a:rPr>
                    <a:t>3</a:t>
                  </a:r>
                  <a:endParaRPr kumimoji="1" lang="en-US" altLang="zh-CN" sz="2000" b="1">
                    <a:ea typeface="宋体" panose="02010600030101010101" pitchFamily="2" charset="-122"/>
                  </a:endParaRPr>
                </a:p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 b="1"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46129" name="Object 44">
                  <a:extLst>
                    <a:ext uri="{FF2B5EF4-FFF2-40B4-BE49-F238E27FC236}">
                      <a16:creationId xmlns:a16="http://schemas.microsoft.com/office/drawing/2014/main" id="{770C67E2-9E76-4DD9-8582-1547A9E6142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80" y="2180"/>
                <a:ext cx="184" cy="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6193" r:id="rId7" imgW="177569" imgH="253670" progId="Equation.DSMT4">
                        <p:embed/>
                      </p:oleObj>
                    </mc:Choice>
                    <mc:Fallback>
                      <p:oleObj r:id="rId7" imgW="177569" imgH="253670" progId="Equation.DSMT4">
                        <p:embed/>
                        <p:pic>
                          <p:nvPicPr>
                            <p:cNvPr id="0" name="Object 4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80" y="2180"/>
                              <a:ext cx="184" cy="3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46098" name="Text Box 45">
            <a:extLst>
              <a:ext uri="{FF2B5EF4-FFF2-40B4-BE49-F238E27FC236}">
                <a16:creationId xmlns:a16="http://schemas.microsoft.com/office/drawing/2014/main" id="{F892B55D-9D76-4D54-B320-C2BA849F3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3" y="5300663"/>
            <a:ext cx="36322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en-US" altLang="zh-CN" sz="2000">
                <a:ea typeface="宋体" panose="02010600030101010101" pitchFamily="2" charset="-122"/>
              </a:rPr>
              <a:t>é</a:t>
            </a: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曲线随控制多边形而变</a:t>
            </a:r>
            <a:endParaRPr kumimoji="1" lang="zh-CN" altLang="en-US" sz="2000">
              <a:ea typeface="宋体" panose="02010600030101010101" pitchFamily="2" charset="-122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000">
                <a:ea typeface="宋体" panose="02010600030101010101" pitchFamily="2" charset="-122"/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000">
              <a:ea typeface="宋体" panose="02010600030101010101" pitchFamily="2" charset="-122"/>
            </a:endParaRPr>
          </a:p>
        </p:txBody>
      </p:sp>
      <p:grpSp>
        <p:nvGrpSpPr>
          <p:cNvPr id="46099" name="Group 46">
            <a:extLst>
              <a:ext uri="{FF2B5EF4-FFF2-40B4-BE49-F238E27FC236}">
                <a16:creationId xmlns:a16="http://schemas.microsoft.com/office/drawing/2014/main" id="{B7F0B843-6BAD-4601-B5A5-051EF92DF1BA}"/>
              </a:ext>
            </a:extLst>
          </p:cNvPr>
          <p:cNvGrpSpPr>
            <a:grpSpLocks/>
          </p:cNvGrpSpPr>
          <p:nvPr/>
        </p:nvGrpSpPr>
        <p:grpSpPr bwMode="auto">
          <a:xfrm>
            <a:off x="5492750" y="3938588"/>
            <a:ext cx="2520950" cy="884237"/>
            <a:chOff x="3194" y="2481"/>
            <a:chExt cx="1466" cy="557"/>
          </a:xfrm>
        </p:grpSpPr>
        <p:sp>
          <p:nvSpPr>
            <p:cNvPr id="46103" name="Line 47">
              <a:extLst>
                <a:ext uri="{FF2B5EF4-FFF2-40B4-BE49-F238E27FC236}">
                  <a16:creationId xmlns:a16="http://schemas.microsoft.com/office/drawing/2014/main" id="{82E10E05-5982-4E50-8EA4-101AE6DC34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4" y="2934"/>
              <a:ext cx="49" cy="1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4" name="Line 48">
              <a:extLst>
                <a:ext uri="{FF2B5EF4-FFF2-40B4-BE49-F238E27FC236}">
                  <a16:creationId xmlns:a16="http://schemas.microsoft.com/office/drawing/2014/main" id="{BBF3C6DC-7FCC-43A2-AF69-0A6E8CF65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3" y="2840"/>
              <a:ext cx="52" cy="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5" name="Line 49">
              <a:extLst>
                <a:ext uri="{FF2B5EF4-FFF2-40B4-BE49-F238E27FC236}">
                  <a16:creationId xmlns:a16="http://schemas.microsoft.com/office/drawing/2014/main" id="{8AB4D20C-2E1D-43CD-8383-3023360710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5" y="2754"/>
              <a:ext cx="56" cy="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6" name="Line 50">
              <a:extLst>
                <a:ext uri="{FF2B5EF4-FFF2-40B4-BE49-F238E27FC236}">
                  <a16:creationId xmlns:a16="http://schemas.microsoft.com/office/drawing/2014/main" id="{E22F44A7-E8F9-4526-A748-E55A8EC78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1" y="2680"/>
              <a:ext cx="60" cy="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7" name="Line 51">
              <a:extLst>
                <a:ext uri="{FF2B5EF4-FFF2-40B4-BE49-F238E27FC236}">
                  <a16:creationId xmlns:a16="http://schemas.microsoft.com/office/drawing/2014/main" id="{87E2FEA7-731D-4ECD-9A9D-F62A086EB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1" y="2617"/>
              <a:ext cx="64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8" name="Line 52">
              <a:extLst>
                <a:ext uri="{FF2B5EF4-FFF2-40B4-BE49-F238E27FC236}">
                  <a16:creationId xmlns:a16="http://schemas.microsoft.com/office/drawing/2014/main" id="{B5F137F4-985E-4BAC-B8E3-6E549931A1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2568"/>
              <a:ext cx="67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9" name="Line 53">
              <a:extLst>
                <a:ext uri="{FF2B5EF4-FFF2-40B4-BE49-F238E27FC236}">
                  <a16:creationId xmlns:a16="http://schemas.microsoft.com/office/drawing/2014/main" id="{2E7BB689-B752-4F50-BF16-D2CBA7B198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2499"/>
              <a:ext cx="74" cy="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0" name="Line 54">
              <a:extLst>
                <a:ext uri="{FF2B5EF4-FFF2-40B4-BE49-F238E27FC236}">
                  <a16:creationId xmlns:a16="http://schemas.microsoft.com/office/drawing/2014/main" id="{3A2A4390-AB6B-4792-9A2A-C000EEB4F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7" y="2484"/>
              <a:ext cx="76" cy="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1" name="Line 55">
              <a:extLst>
                <a:ext uri="{FF2B5EF4-FFF2-40B4-BE49-F238E27FC236}">
                  <a16:creationId xmlns:a16="http://schemas.microsoft.com/office/drawing/2014/main" id="{1979811B-7357-4F90-B8D2-C60843563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63" y="2481"/>
              <a:ext cx="80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2" name="Line 56">
              <a:extLst>
                <a:ext uri="{FF2B5EF4-FFF2-40B4-BE49-F238E27FC236}">
                  <a16:creationId xmlns:a16="http://schemas.microsoft.com/office/drawing/2014/main" id="{0148A0A3-A08C-4FA2-A5FB-9C7DC9E479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2481"/>
              <a:ext cx="81" cy="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3" name="Line 57">
              <a:extLst>
                <a:ext uri="{FF2B5EF4-FFF2-40B4-BE49-F238E27FC236}">
                  <a16:creationId xmlns:a16="http://schemas.microsoft.com/office/drawing/2014/main" id="{9EB36B8F-8AF6-44DB-95EA-DA03977382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4" y="2490"/>
              <a:ext cx="84" cy="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4" name="Line 58">
              <a:extLst>
                <a:ext uri="{FF2B5EF4-FFF2-40B4-BE49-F238E27FC236}">
                  <a16:creationId xmlns:a16="http://schemas.microsoft.com/office/drawing/2014/main" id="{EA4F7C77-BD63-45EC-BE77-4901E40CD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2511"/>
              <a:ext cx="84" cy="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5" name="Line 59">
              <a:extLst>
                <a:ext uri="{FF2B5EF4-FFF2-40B4-BE49-F238E27FC236}">
                  <a16:creationId xmlns:a16="http://schemas.microsoft.com/office/drawing/2014/main" id="{48790584-0CBB-477C-952C-0448A2B85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2" y="2544"/>
              <a:ext cx="85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6" name="Line 60">
              <a:extLst>
                <a:ext uri="{FF2B5EF4-FFF2-40B4-BE49-F238E27FC236}">
                  <a16:creationId xmlns:a16="http://schemas.microsoft.com/office/drawing/2014/main" id="{0839B0FE-57E3-49B4-ABCF-FAAF5B8E6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7" y="2588"/>
              <a:ext cx="85" cy="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7" name="Line 61">
              <a:extLst>
                <a:ext uri="{FF2B5EF4-FFF2-40B4-BE49-F238E27FC236}">
                  <a16:creationId xmlns:a16="http://schemas.microsoft.com/office/drawing/2014/main" id="{E9B2E5A5-5CF4-4CCB-984F-71CA45D1A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2642"/>
              <a:ext cx="85" cy="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8" name="Line 62">
              <a:extLst>
                <a:ext uri="{FF2B5EF4-FFF2-40B4-BE49-F238E27FC236}">
                  <a16:creationId xmlns:a16="http://schemas.microsoft.com/office/drawing/2014/main" id="{08391513-C15A-4A5B-9447-3DC69B1BB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7" y="2706"/>
              <a:ext cx="83" cy="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9" name="Line 63">
              <a:extLst>
                <a:ext uri="{FF2B5EF4-FFF2-40B4-BE49-F238E27FC236}">
                  <a16:creationId xmlns:a16="http://schemas.microsoft.com/office/drawing/2014/main" id="{09C28B57-EE95-4734-AEE0-F2E74D29A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" y="2779"/>
              <a:ext cx="80" cy="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0" name="Line 64">
              <a:extLst>
                <a:ext uri="{FF2B5EF4-FFF2-40B4-BE49-F238E27FC236}">
                  <a16:creationId xmlns:a16="http://schemas.microsoft.com/office/drawing/2014/main" id="{0FF47A22-F083-4DA4-9B5E-BEEB521F91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0" y="2859"/>
              <a:ext cx="77" cy="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1" name="Line 65">
              <a:extLst>
                <a:ext uri="{FF2B5EF4-FFF2-40B4-BE49-F238E27FC236}">
                  <a16:creationId xmlns:a16="http://schemas.microsoft.com/office/drawing/2014/main" id="{453379D7-CFB3-4C89-8D9D-6A3089492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7" y="2946"/>
              <a:ext cx="73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2" name="Line 66">
              <a:extLst>
                <a:ext uri="{FF2B5EF4-FFF2-40B4-BE49-F238E27FC236}">
                  <a16:creationId xmlns:a16="http://schemas.microsoft.com/office/drawing/2014/main" id="{A8DD0340-353A-40E8-96AF-E83950FA3AC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368680" flipV="1">
              <a:off x="3533" y="2522"/>
              <a:ext cx="67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6100" name="Object 67">
            <a:extLst>
              <a:ext uri="{FF2B5EF4-FFF2-40B4-BE49-F238E27FC236}">
                <a16:creationId xmlns:a16="http://schemas.microsoft.com/office/drawing/2014/main" id="{A6939E52-D4CF-4DF6-B0A7-B52BA57718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3175" y="1916113"/>
          <a:ext cx="608013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4" r:id="rId9" imgW="317225" imgH="203024" progId="Equation.DSMT4">
                  <p:embed/>
                </p:oleObj>
              </mc:Choice>
              <mc:Fallback>
                <p:oleObj r:id="rId9" imgW="317225" imgH="203024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175" y="1916113"/>
                        <a:ext cx="608013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1" name="Object 68">
            <a:extLst>
              <a:ext uri="{FF2B5EF4-FFF2-40B4-BE49-F238E27FC236}">
                <a16:creationId xmlns:a16="http://schemas.microsoft.com/office/drawing/2014/main" id="{2EC8B863-7326-489E-9ABC-57CC47EA96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0463" y="2384425"/>
          <a:ext cx="6080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5" r:id="rId11" imgW="317225" imgH="203024" progId="Equation.DSMT4">
                  <p:embed/>
                </p:oleObj>
              </mc:Choice>
              <mc:Fallback>
                <p:oleObj r:id="rId11" imgW="317225" imgH="203024" progId="Equation.DSMT4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2384425"/>
                        <a:ext cx="608012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2" name="Rectangle 69">
            <a:extLst>
              <a:ext uri="{FF2B5EF4-FFF2-40B4-BE49-F238E27FC236}">
                <a16:creationId xmlns:a16="http://schemas.microsoft.com/office/drawing/2014/main" id="{62BC59CB-95D9-46FB-83E3-CA436B6D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3">
            <a:extLst>
              <a:ext uri="{FF2B5EF4-FFF2-40B4-BE49-F238E27FC236}">
                <a16:creationId xmlns:a16="http://schemas.microsoft.com/office/drawing/2014/main" id="{7AC10742-FE3D-4586-B82D-C2984F29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A30EF5-6D89-4F3F-B461-4D1D2173FF60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7107" name="Rectangle 4">
            <a:extLst>
              <a:ext uri="{FF2B5EF4-FFF2-40B4-BE49-F238E27FC236}">
                <a16:creationId xmlns:a16="http://schemas.microsoft.com/office/drawing/2014/main" id="{9FB81AC2-B49D-47C5-B134-B8112248D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3" y="1119188"/>
            <a:ext cx="70167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移动    的第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个控制顶点    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将对   上参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数为      的点        的影响最大，对远离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       的点的影响越来越小，这种性质也称</a:t>
            </a:r>
            <a:endParaRPr kumimoji="1" lang="zh-CN" altLang="en-US" sz="2400">
              <a:ea typeface="宋体" panose="02010600030101010101" pitchFamily="2" charset="-122"/>
            </a:endParaRPr>
          </a:p>
        </p:txBody>
      </p:sp>
      <p:graphicFrame>
        <p:nvGraphicFramePr>
          <p:cNvPr id="47108" name="Object 5">
            <a:extLst>
              <a:ext uri="{FF2B5EF4-FFF2-40B4-BE49-F238E27FC236}">
                <a16:creationId xmlns:a16="http://schemas.microsoft.com/office/drawing/2014/main" id="{D8B6C59F-B09E-476C-BCAE-337328863E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6413" y="1185863"/>
          <a:ext cx="439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2" r:id="rId3" imgW="177646" imgH="241091" progId="Equation.DSMT4">
                  <p:embed/>
                </p:oleObj>
              </mc:Choice>
              <mc:Fallback>
                <p:oleObj r:id="rId3" imgW="177646" imgH="24109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413" y="1185863"/>
                        <a:ext cx="43973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6">
            <a:extLst>
              <a:ext uri="{FF2B5EF4-FFF2-40B4-BE49-F238E27FC236}">
                <a16:creationId xmlns:a16="http://schemas.microsoft.com/office/drawing/2014/main" id="{5EBD2F09-9C29-4922-937B-BF8A85AB7A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2413" y="1914525"/>
          <a:ext cx="9906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3" r:id="rId5" imgW="469696" imgH="215806" progId="Equation.DSMT4">
                  <p:embed/>
                </p:oleObj>
              </mc:Choice>
              <mc:Fallback>
                <p:oleObj r:id="rId5" imgW="469696" imgH="215806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3" y="1914525"/>
                        <a:ext cx="9906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7">
            <a:extLst>
              <a:ext uri="{FF2B5EF4-FFF2-40B4-BE49-F238E27FC236}">
                <a16:creationId xmlns:a16="http://schemas.microsoft.com/office/drawing/2014/main" id="{3AF6608D-8DF6-428E-9685-A098D82990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1663" y="1914525"/>
          <a:ext cx="11557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4" r:id="rId7" imgW="494870" imgH="215713" progId="Equation.DSMT4">
                  <p:embed/>
                </p:oleObj>
              </mc:Choice>
              <mc:Fallback>
                <p:oleObj r:id="rId7" imgW="494870" imgH="215713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3" y="1914525"/>
                        <a:ext cx="11557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8">
            <a:extLst>
              <a:ext uri="{FF2B5EF4-FFF2-40B4-BE49-F238E27FC236}">
                <a16:creationId xmlns:a16="http://schemas.microsoft.com/office/drawing/2014/main" id="{B76FCC57-5BB0-4703-A007-B03FF85458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263" y="2600325"/>
          <a:ext cx="11557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5" r:id="rId9" imgW="469696" imgH="215806" progId="Equation.DSMT4">
                  <p:embed/>
                </p:oleObj>
              </mc:Choice>
              <mc:Fallback>
                <p:oleObj r:id="rId9" imgW="469696" imgH="215806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263" y="2600325"/>
                        <a:ext cx="11557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2" name="Rectangle 9">
            <a:extLst>
              <a:ext uri="{FF2B5EF4-FFF2-40B4-BE49-F238E27FC236}">
                <a16:creationId xmlns:a16="http://schemas.microsoft.com/office/drawing/2014/main" id="{8E34E27A-49F5-4DE4-805A-C1FAFE8D4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75" y="320675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为拟局部性。</a:t>
            </a:r>
          </a:p>
        </p:txBody>
      </p:sp>
      <p:graphicFrame>
        <p:nvGraphicFramePr>
          <p:cNvPr id="47113" name="Object 10">
            <a:extLst>
              <a:ext uri="{FF2B5EF4-FFF2-40B4-BE49-F238E27FC236}">
                <a16:creationId xmlns:a16="http://schemas.microsoft.com/office/drawing/2014/main" id="{F0F068F5-B344-4E0B-B3B9-FA15D3AD0C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9738" y="1189038"/>
          <a:ext cx="60801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6" r:id="rId10" imgW="317225" imgH="203024" progId="Equation.DSMT4">
                  <p:embed/>
                </p:oleObj>
              </mc:Choice>
              <mc:Fallback>
                <p:oleObj r:id="rId10" imgW="317225" imgH="203024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738" y="1189038"/>
                        <a:ext cx="608012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4" name="Object 11">
            <a:extLst>
              <a:ext uri="{FF2B5EF4-FFF2-40B4-BE49-F238E27FC236}">
                <a16:creationId xmlns:a16="http://schemas.microsoft.com/office/drawing/2014/main" id="{DEE230AF-94C9-4365-9A4E-9AB229C5A5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9363" y="1187450"/>
          <a:ext cx="6080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7" r:id="rId12" imgW="317225" imgH="203024" progId="Equation.DSMT4">
                  <p:embed/>
                </p:oleObj>
              </mc:Choice>
              <mc:Fallback>
                <p:oleObj r:id="rId12" imgW="317225" imgH="203024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187450"/>
                        <a:ext cx="608012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5" name="Rectangle 12">
            <a:extLst>
              <a:ext uri="{FF2B5EF4-FFF2-40B4-BE49-F238E27FC236}">
                <a16:creationId xmlns:a16="http://schemas.microsoft.com/office/drawing/2014/main" id="{AE8EF183-FD8B-402E-891A-6DD1F7415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7116" name="组合 70">
            <a:extLst>
              <a:ext uri="{FF2B5EF4-FFF2-40B4-BE49-F238E27FC236}">
                <a16:creationId xmlns:a16="http://schemas.microsoft.com/office/drawing/2014/main" id="{A60EFC28-81A8-430E-A8CD-90F33582178C}"/>
              </a:ext>
            </a:extLst>
          </p:cNvPr>
          <p:cNvGrpSpPr>
            <a:grpSpLocks/>
          </p:cNvGrpSpPr>
          <p:nvPr/>
        </p:nvGrpSpPr>
        <p:grpSpPr bwMode="auto">
          <a:xfrm>
            <a:off x="5770563" y="3811588"/>
            <a:ext cx="3632200" cy="2498725"/>
            <a:chOff x="5771032" y="3812228"/>
            <a:chExt cx="3632200" cy="2498725"/>
          </a:xfrm>
        </p:grpSpPr>
        <p:sp>
          <p:nvSpPr>
            <p:cNvPr id="47117" name="Line 13">
              <a:extLst>
                <a:ext uri="{FF2B5EF4-FFF2-40B4-BE49-F238E27FC236}">
                  <a16:creationId xmlns:a16="http://schemas.microsoft.com/office/drawing/2014/main" id="{939DEC7E-824D-466E-8250-DECB3DA982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53619" y="4644078"/>
              <a:ext cx="403225" cy="85566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Line 14">
              <a:extLst>
                <a:ext uri="{FF2B5EF4-FFF2-40B4-BE49-F238E27FC236}">
                  <a16:creationId xmlns:a16="http://schemas.microsoft.com/office/drawing/2014/main" id="{A10CA1D7-C682-4662-83C0-ABE9919F0D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56844" y="4215453"/>
              <a:ext cx="604838" cy="42862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9" name="Line 15">
              <a:extLst>
                <a:ext uri="{FF2B5EF4-FFF2-40B4-BE49-F238E27FC236}">
                  <a16:creationId xmlns:a16="http://schemas.microsoft.com/office/drawing/2014/main" id="{6CEB64D3-4D6A-46BD-97FD-07E53383E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9732" y="4750441"/>
              <a:ext cx="604837" cy="7493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0" name="Line 16">
              <a:extLst>
                <a:ext uri="{FF2B5EF4-FFF2-40B4-BE49-F238E27FC236}">
                  <a16:creationId xmlns:a16="http://schemas.microsoft.com/office/drawing/2014/main" id="{3213877A-E57F-434F-9C52-A31E9773E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161682" y="4215453"/>
              <a:ext cx="908050" cy="5349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1" name="Text Box 17">
              <a:extLst>
                <a:ext uri="{FF2B5EF4-FFF2-40B4-BE49-F238E27FC236}">
                  <a16:creationId xmlns:a16="http://schemas.microsoft.com/office/drawing/2014/main" id="{93207FE8-31AA-4A67-BACE-EE0C64DA4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8519" y="5523553"/>
              <a:ext cx="603250" cy="320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0</a:t>
              </a:r>
              <a:endParaRPr kumimoji="1" lang="en-US" altLang="zh-CN" sz="20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000">
                <a:ea typeface="宋体" panose="02010600030101010101" pitchFamily="2" charset="-122"/>
              </a:endParaRPr>
            </a:p>
          </p:txBody>
        </p:sp>
        <p:sp>
          <p:nvSpPr>
            <p:cNvPr id="47122" name="Text Box 18">
              <a:extLst>
                <a:ext uri="{FF2B5EF4-FFF2-40B4-BE49-F238E27FC236}">
                  <a16:creationId xmlns:a16="http://schemas.microsoft.com/office/drawing/2014/main" id="{755C5694-F9DB-4811-91B8-CCF009822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4244" y="4299591"/>
              <a:ext cx="36671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1</a:t>
              </a:r>
              <a:endParaRPr kumimoji="1" lang="en-US" altLang="zh-CN" sz="20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7123" name="Text Box 19">
              <a:extLst>
                <a:ext uri="{FF2B5EF4-FFF2-40B4-BE49-F238E27FC236}">
                  <a16:creationId xmlns:a16="http://schemas.microsoft.com/office/drawing/2014/main" id="{7BC181AA-A386-4C55-9DB8-E4E851C75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2119" y="3812228"/>
              <a:ext cx="47783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2</a:t>
              </a:r>
              <a:endParaRPr kumimoji="1" lang="en-US" altLang="zh-CN" sz="20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7124" name="Text Box 20">
              <a:extLst>
                <a:ext uri="{FF2B5EF4-FFF2-40B4-BE49-F238E27FC236}">
                  <a16:creationId xmlns:a16="http://schemas.microsoft.com/office/drawing/2014/main" id="{FBB5060E-D609-4A3D-A548-B448A9D1C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1394" y="5498153"/>
              <a:ext cx="515938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4</a:t>
              </a:r>
              <a:endParaRPr kumimoji="1" lang="en-US" altLang="zh-CN" sz="20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000">
                <a:ea typeface="宋体" panose="02010600030101010101" pitchFamily="2" charset="-122"/>
              </a:endParaRPr>
            </a:p>
          </p:txBody>
        </p:sp>
        <p:grpSp>
          <p:nvGrpSpPr>
            <p:cNvPr id="47125" name="Group 21">
              <a:extLst>
                <a:ext uri="{FF2B5EF4-FFF2-40B4-BE49-F238E27FC236}">
                  <a16:creationId xmlns:a16="http://schemas.microsoft.com/office/drawing/2014/main" id="{488E98CD-D16F-459B-83AB-F169DB479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53619" y="4137666"/>
              <a:ext cx="2700338" cy="1350962"/>
              <a:chOff x="3194" y="2180"/>
              <a:chExt cx="1570" cy="851"/>
            </a:xfrm>
          </p:grpSpPr>
          <p:grpSp>
            <p:nvGrpSpPr>
              <p:cNvPr id="47148" name="Group 22">
                <a:extLst>
                  <a:ext uri="{FF2B5EF4-FFF2-40B4-BE49-F238E27FC236}">
                    <a16:creationId xmlns:a16="http://schemas.microsoft.com/office/drawing/2014/main" id="{8C00A489-BEB2-44FC-BB8A-BF9F41FB8E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4" y="2412"/>
                <a:ext cx="1466" cy="619"/>
                <a:chOff x="2200" y="5081"/>
                <a:chExt cx="2500" cy="919"/>
              </a:xfrm>
            </p:grpSpPr>
            <p:sp>
              <p:nvSpPr>
                <p:cNvPr id="47155" name="Line 23">
                  <a:extLst>
                    <a:ext uri="{FF2B5EF4-FFF2-40B4-BE49-F238E27FC236}">
                      <a16:creationId xmlns:a16="http://schemas.microsoft.com/office/drawing/2014/main" id="{62E6831C-F0BA-462B-95D8-9A0D453B57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00" y="5846"/>
                  <a:ext cx="83" cy="154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6" name="Line 24">
                  <a:extLst>
                    <a:ext uri="{FF2B5EF4-FFF2-40B4-BE49-F238E27FC236}">
                      <a16:creationId xmlns:a16="http://schemas.microsoft.com/office/drawing/2014/main" id="{26FF8C69-D8A4-493A-9920-6D0D3627B5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83" y="5705"/>
                  <a:ext cx="91" cy="14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7" name="Line 25">
                  <a:extLst>
                    <a:ext uri="{FF2B5EF4-FFF2-40B4-BE49-F238E27FC236}">
                      <a16:creationId xmlns:a16="http://schemas.microsoft.com/office/drawing/2014/main" id="{21A97FA4-3D38-43EC-AC9E-596612FDF1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74" y="5576"/>
                  <a:ext cx="99" cy="12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8" name="Line 26">
                  <a:extLst>
                    <a:ext uri="{FF2B5EF4-FFF2-40B4-BE49-F238E27FC236}">
                      <a16:creationId xmlns:a16="http://schemas.microsoft.com/office/drawing/2014/main" id="{6DA56C3F-44DE-4A1D-899F-772D1EC50D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73" y="5461"/>
                  <a:ext cx="107" cy="115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9" name="Line 27">
                  <a:extLst>
                    <a:ext uri="{FF2B5EF4-FFF2-40B4-BE49-F238E27FC236}">
                      <a16:creationId xmlns:a16="http://schemas.microsoft.com/office/drawing/2014/main" id="{2876533C-1CF0-46FA-89B5-2631BEC661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80" y="5360"/>
                  <a:ext cx="117" cy="10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7160" name="Group 28">
                  <a:extLst>
                    <a:ext uri="{FF2B5EF4-FFF2-40B4-BE49-F238E27FC236}">
                      <a16:creationId xmlns:a16="http://schemas.microsoft.com/office/drawing/2014/main" id="{B633B709-255C-480D-9222-5CDCA94AE3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23" y="5081"/>
                  <a:ext cx="1877" cy="919"/>
                  <a:chOff x="2823" y="5081"/>
                  <a:chExt cx="1877" cy="919"/>
                </a:xfrm>
              </p:grpSpPr>
              <p:sp>
                <p:nvSpPr>
                  <p:cNvPr id="47162" name="Line 29">
                    <a:extLst>
                      <a:ext uri="{FF2B5EF4-FFF2-40B4-BE49-F238E27FC236}">
                        <a16:creationId xmlns:a16="http://schemas.microsoft.com/office/drawing/2014/main" id="{8E518FB8-0796-4C73-B15F-5F0D91C707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23" y="5202"/>
                    <a:ext cx="135" cy="7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63" name="Line 30">
                    <a:extLst>
                      <a:ext uri="{FF2B5EF4-FFF2-40B4-BE49-F238E27FC236}">
                        <a16:creationId xmlns:a16="http://schemas.microsoft.com/office/drawing/2014/main" id="{6976E4E2-D177-46E0-86B9-A4C37247DF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58" y="5146"/>
                    <a:ext cx="143" cy="5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64" name="Line 31">
                    <a:extLst>
                      <a:ext uri="{FF2B5EF4-FFF2-40B4-BE49-F238E27FC236}">
                        <a16:creationId xmlns:a16="http://schemas.microsoft.com/office/drawing/2014/main" id="{3F16E173-F7B5-412F-86DE-B9219847D1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01" y="5107"/>
                    <a:ext cx="150" cy="39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65" name="Line 32">
                    <a:extLst>
                      <a:ext uri="{FF2B5EF4-FFF2-40B4-BE49-F238E27FC236}">
                        <a16:creationId xmlns:a16="http://schemas.microsoft.com/office/drawing/2014/main" id="{2F470D23-D3B5-4041-8BDA-7A4E728C31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51" y="5085"/>
                    <a:ext cx="155" cy="2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66" name="Line 33">
                    <a:extLst>
                      <a:ext uri="{FF2B5EF4-FFF2-40B4-BE49-F238E27FC236}">
                        <a16:creationId xmlns:a16="http://schemas.microsoft.com/office/drawing/2014/main" id="{E0236723-6CA5-4AC5-8659-A6D089DF56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06" y="5081"/>
                    <a:ext cx="159" cy="4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67" name="Line 34">
                    <a:extLst>
                      <a:ext uri="{FF2B5EF4-FFF2-40B4-BE49-F238E27FC236}">
                        <a16:creationId xmlns:a16="http://schemas.microsoft.com/office/drawing/2014/main" id="{38DC10C3-5D64-4800-A5BA-424621BD63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65" y="5081"/>
                    <a:ext cx="161" cy="1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68" name="Line 35">
                    <a:extLst>
                      <a:ext uri="{FF2B5EF4-FFF2-40B4-BE49-F238E27FC236}">
                        <a16:creationId xmlns:a16="http://schemas.microsoft.com/office/drawing/2014/main" id="{9248FD50-95CE-4D6A-AA6D-628F92FB93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726" y="5096"/>
                    <a:ext cx="160" cy="3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69" name="Line 36">
                    <a:extLst>
                      <a:ext uri="{FF2B5EF4-FFF2-40B4-BE49-F238E27FC236}">
                        <a16:creationId xmlns:a16="http://schemas.microsoft.com/office/drawing/2014/main" id="{0DBFB697-D28D-4874-8664-0EA6D0248A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86" y="5131"/>
                    <a:ext cx="156" cy="5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70" name="Line 37">
                    <a:extLst>
                      <a:ext uri="{FF2B5EF4-FFF2-40B4-BE49-F238E27FC236}">
                        <a16:creationId xmlns:a16="http://schemas.microsoft.com/office/drawing/2014/main" id="{CB9F7F61-13DC-4D46-952E-CC3148EB38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42" y="5186"/>
                    <a:ext cx="149" cy="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71" name="Line 38">
                    <a:extLst>
                      <a:ext uri="{FF2B5EF4-FFF2-40B4-BE49-F238E27FC236}">
                        <a16:creationId xmlns:a16="http://schemas.microsoft.com/office/drawing/2014/main" id="{9BA81D81-5A2B-4BA8-B157-AEADE63717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91" y="5262"/>
                    <a:ext cx="139" cy="99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72" name="Line 39">
                    <a:extLst>
                      <a:ext uri="{FF2B5EF4-FFF2-40B4-BE49-F238E27FC236}">
                        <a16:creationId xmlns:a16="http://schemas.microsoft.com/office/drawing/2014/main" id="{F498745B-5F84-453B-AB2E-9BDCCF2ED2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30" y="5361"/>
                    <a:ext cx="125" cy="12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73" name="Line 40">
                    <a:extLst>
                      <a:ext uri="{FF2B5EF4-FFF2-40B4-BE49-F238E27FC236}">
                        <a16:creationId xmlns:a16="http://schemas.microsoft.com/office/drawing/2014/main" id="{F0A4C12D-B5A6-4F74-9C8A-0A1CFA4FC5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55" y="5483"/>
                    <a:ext cx="106" cy="147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74" name="Line 41">
                    <a:extLst>
                      <a:ext uri="{FF2B5EF4-FFF2-40B4-BE49-F238E27FC236}">
                        <a16:creationId xmlns:a16="http://schemas.microsoft.com/office/drawing/2014/main" id="{EA0F4239-30EE-495B-8891-B72FDB2473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61" y="5630"/>
                    <a:ext cx="83" cy="17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75" name="Line 42">
                    <a:extLst>
                      <a:ext uri="{FF2B5EF4-FFF2-40B4-BE49-F238E27FC236}">
                        <a16:creationId xmlns:a16="http://schemas.microsoft.com/office/drawing/2014/main" id="{704F0714-001C-4E52-922C-C9A8B0F096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44" y="5802"/>
                    <a:ext cx="56" cy="198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7161" name="Line 43">
                  <a:extLst>
                    <a:ext uri="{FF2B5EF4-FFF2-40B4-BE49-F238E27FC236}">
                      <a16:creationId xmlns:a16="http://schemas.microsoft.com/office/drawing/2014/main" id="{4F3019F3-6DCF-48E4-8400-41BD4088C8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93" y="5242"/>
                  <a:ext cx="121" cy="5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149" name="Group 44">
                <a:extLst>
                  <a:ext uri="{FF2B5EF4-FFF2-40B4-BE49-F238E27FC236}">
                    <a16:creationId xmlns:a16="http://schemas.microsoft.com/office/drawing/2014/main" id="{42D48E68-A04D-4A05-BC00-770D78B0D1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80" y="2180"/>
                <a:ext cx="984" cy="851"/>
                <a:chOff x="3780" y="2180"/>
                <a:chExt cx="984" cy="851"/>
              </a:xfrm>
            </p:grpSpPr>
            <p:sp>
              <p:nvSpPr>
                <p:cNvPr id="47150" name="Line 45">
                  <a:extLst>
                    <a:ext uri="{FF2B5EF4-FFF2-40B4-BE49-F238E27FC236}">
                      <a16:creationId xmlns:a16="http://schemas.microsoft.com/office/drawing/2014/main" id="{93BCAC93-B318-4277-AE8F-B79C540A58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3" y="2317"/>
                  <a:ext cx="117" cy="714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7151" name="Group 46">
                  <a:extLst>
                    <a:ext uri="{FF2B5EF4-FFF2-40B4-BE49-F238E27FC236}">
                      <a16:creationId xmlns:a16="http://schemas.microsoft.com/office/drawing/2014/main" id="{C682BDF3-A35E-4EDD-9256-FEFF0D3121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80" y="2180"/>
                  <a:ext cx="984" cy="510"/>
                  <a:chOff x="3780" y="2180"/>
                  <a:chExt cx="984" cy="510"/>
                </a:xfrm>
              </p:grpSpPr>
              <p:sp>
                <p:nvSpPr>
                  <p:cNvPr id="47152" name="Line 47">
                    <a:extLst>
                      <a:ext uri="{FF2B5EF4-FFF2-40B4-BE49-F238E27FC236}">
                        <a16:creationId xmlns:a16="http://schemas.microsoft.com/office/drawing/2014/main" id="{DBD275B1-77CC-48F4-8E1D-D605B28B90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780" y="2222"/>
                    <a:ext cx="763" cy="9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53" name="Text Box 48">
                    <a:extLst>
                      <a:ext uri="{FF2B5EF4-FFF2-40B4-BE49-F238E27FC236}">
                        <a16:creationId xmlns:a16="http://schemas.microsoft.com/office/drawing/2014/main" id="{DCA80FDF-96E4-4A76-8B63-90424A11259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49" y="2480"/>
                    <a:ext cx="257" cy="2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kumimoji="1" lang="en-US" altLang="zh-CN" sz="2000" b="1" i="1">
                        <a:ea typeface="宋体" panose="02010600030101010101" pitchFamily="2" charset="-122"/>
                      </a:rPr>
                      <a:t>P</a:t>
                    </a:r>
                    <a:r>
                      <a:rPr kumimoji="1" lang="en-US" altLang="zh-CN" sz="2000" b="1" baseline="-30000">
                        <a:ea typeface="宋体" panose="02010600030101010101" pitchFamily="2" charset="-122"/>
                      </a:rPr>
                      <a:t>3</a:t>
                    </a:r>
                    <a:endParaRPr kumimoji="1" lang="en-US" altLang="zh-CN" sz="2000" b="1">
                      <a:ea typeface="宋体" panose="02010600030101010101" pitchFamily="2" charset="-122"/>
                    </a:endParaRPr>
                  </a:p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000" b="1">
                      <a:ea typeface="宋体" panose="02010600030101010101" pitchFamily="2" charset="-122"/>
                    </a:endParaRPr>
                  </a:p>
                </p:txBody>
              </p:sp>
              <p:graphicFrame>
                <p:nvGraphicFramePr>
                  <p:cNvPr id="47154" name="Object 49">
                    <a:extLst>
                      <a:ext uri="{FF2B5EF4-FFF2-40B4-BE49-F238E27FC236}">
                        <a16:creationId xmlns:a16="http://schemas.microsoft.com/office/drawing/2014/main" id="{1DAC19EE-62A2-4D2A-B661-D4E91968ED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80" y="2180"/>
                  <a:ext cx="184" cy="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7238" r:id="rId13" imgW="177569" imgH="253670" progId="Equation.DSMT4">
                          <p:embed/>
                        </p:oleObj>
                      </mc:Choice>
                      <mc:Fallback>
                        <p:oleObj r:id="rId13" imgW="177569" imgH="253670" progId="Equation.DSMT4">
                          <p:embed/>
                          <p:pic>
                            <p:nvPicPr>
                              <p:cNvPr id="0" name="Object 4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580" y="2180"/>
                                <a:ext cx="184" cy="3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25400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  <p:sp>
          <p:nvSpPr>
            <p:cNvPr id="47126" name="Text Box 50">
              <a:extLst>
                <a:ext uri="{FF2B5EF4-FFF2-40B4-BE49-F238E27FC236}">
                  <a16:creationId xmlns:a16="http://schemas.microsoft.com/office/drawing/2014/main" id="{00A34551-046D-4895-97DF-24DB547AF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1032" y="5988691"/>
              <a:ext cx="3632200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>
                  <a:latin typeface="宋体" panose="02010600030101010101" pitchFamily="2" charset="-122"/>
                  <a:ea typeface="宋体" panose="02010600030101010101" pitchFamily="2" charset="-122"/>
                </a:rPr>
                <a:t>B</a:t>
              </a:r>
              <a:r>
                <a:rPr kumimoji="1" lang="en-US" altLang="zh-CN" sz="2000">
                  <a:ea typeface="宋体" panose="02010600030101010101" pitchFamily="2" charset="-122"/>
                </a:rPr>
                <a:t>é</a:t>
              </a:r>
              <a:r>
                <a:rPr kumimoji="1" lang="en-US" altLang="zh-CN" sz="2000">
                  <a:latin typeface="宋体" panose="02010600030101010101" pitchFamily="2" charset="-122"/>
                  <a:ea typeface="宋体" panose="02010600030101010101" pitchFamily="2" charset="-122"/>
                </a:rPr>
                <a:t>zier</a:t>
              </a:r>
              <a:r>
                <a:rPr kumimoji="1"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曲线随控制多边形而变</a:t>
              </a:r>
              <a:endParaRPr kumimoji="1" lang="zh-CN" altLang="en-US" sz="2000"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1" lang="zh-CN" altLang="en-US" sz="2000">
                  <a:ea typeface="宋体" panose="02010600030101010101" pitchFamily="2" charset="-122"/>
                </a:rPr>
                <a:t> 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000">
                <a:ea typeface="宋体" panose="02010600030101010101" pitchFamily="2" charset="-122"/>
              </a:endParaRPr>
            </a:p>
          </p:txBody>
        </p:sp>
        <p:grpSp>
          <p:nvGrpSpPr>
            <p:cNvPr id="47127" name="Group 51">
              <a:extLst>
                <a:ext uri="{FF2B5EF4-FFF2-40B4-BE49-F238E27FC236}">
                  <a16:creationId xmlns:a16="http://schemas.microsoft.com/office/drawing/2014/main" id="{88041042-2970-448D-B802-80966E88C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53619" y="4626616"/>
              <a:ext cx="2520950" cy="884237"/>
              <a:chOff x="3194" y="2481"/>
              <a:chExt cx="1466" cy="557"/>
            </a:xfrm>
          </p:grpSpPr>
          <p:sp>
            <p:nvSpPr>
              <p:cNvPr id="47128" name="Line 52">
                <a:extLst>
                  <a:ext uri="{FF2B5EF4-FFF2-40B4-BE49-F238E27FC236}">
                    <a16:creationId xmlns:a16="http://schemas.microsoft.com/office/drawing/2014/main" id="{34A9D579-3502-421D-965D-BD3698FF7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94" y="2934"/>
                <a:ext cx="49" cy="10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9" name="Line 53">
                <a:extLst>
                  <a:ext uri="{FF2B5EF4-FFF2-40B4-BE49-F238E27FC236}">
                    <a16:creationId xmlns:a16="http://schemas.microsoft.com/office/drawing/2014/main" id="{D31019AA-506C-4C1C-A782-22CEC150B3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43" y="2840"/>
                <a:ext cx="52" cy="9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0" name="Line 54">
                <a:extLst>
                  <a:ext uri="{FF2B5EF4-FFF2-40B4-BE49-F238E27FC236}">
                    <a16:creationId xmlns:a16="http://schemas.microsoft.com/office/drawing/2014/main" id="{4D599616-B05A-44C4-BEC8-C091F691C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5" y="2754"/>
                <a:ext cx="56" cy="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1" name="Line 55">
                <a:extLst>
                  <a:ext uri="{FF2B5EF4-FFF2-40B4-BE49-F238E27FC236}">
                    <a16:creationId xmlns:a16="http://schemas.microsoft.com/office/drawing/2014/main" id="{CFC6D7FB-B449-4827-BDF4-152B4A0749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1" y="2680"/>
                <a:ext cx="60" cy="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2" name="Line 56">
                <a:extLst>
                  <a:ext uri="{FF2B5EF4-FFF2-40B4-BE49-F238E27FC236}">
                    <a16:creationId xmlns:a16="http://schemas.microsoft.com/office/drawing/2014/main" id="{DF94F3C2-002D-4E4D-98F5-F8D3F0303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1" y="2617"/>
                <a:ext cx="64" cy="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3" name="Line 57">
                <a:extLst>
                  <a:ext uri="{FF2B5EF4-FFF2-40B4-BE49-F238E27FC236}">
                    <a16:creationId xmlns:a16="http://schemas.microsoft.com/office/drawing/2014/main" id="{73A6AF07-09E9-42D6-A607-3F0A34CEB9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4" y="2568"/>
                <a:ext cx="67" cy="5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4" name="Line 58">
                <a:extLst>
                  <a:ext uri="{FF2B5EF4-FFF2-40B4-BE49-F238E27FC236}">
                    <a16:creationId xmlns:a16="http://schemas.microsoft.com/office/drawing/2014/main" id="{35DF831B-D323-4A4A-8271-F9ED67C003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3" y="2499"/>
                <a:ext cx="74" cy="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5" name="Line 59">
                <a:extLst>
                  <a:ext uri="{FF2B5EF4-FFF2-40B4-BE49-F238E27FC236}">
                    <a16:creationId xmlns:a16="http://schemas.microsoft.com/office/drawing/2014/main" id="{ECE165AD-9B99-41E4-ABF8-B96ABAFCA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7" y="2484"/>
                <a:ext cx="76" cy="1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6" name="Line 60">
                <a:extLst>
                  <a:ext uri="{FF2B5EF4-FFF2-40B4-BE49-F238E27FC236}">
                    <a16:creationId xmlns:a16="http://schemas.microsoft.com/office/drawing/2014/main" id="{C0F2A395-D60B-49E9-9894-E117047EFB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481"/>
                <a:ext cx="80" cy="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7" name="Line 61">
                <a:extLst>
                  <a:ext uri="{FF2B5EF4-FFF2-40B4-BE49-F238E27FC236}">
                    <a16:creationId xmlns:a16="http://schemas.microsoft.com/office/drawing/2014/main" id="{8E318E06-588F-4A1A-8167-26DC41BD13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3" y="2481"/>
                <a:ext cx="81" cy="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8" name="Line 62">
                <a:extLst>
                  <a:ext uri="{FF2B5EF4-FFF2-40B4-BE49-F238E27FC236}">
                    <a16:creationId xmlns:a16="http://schemas.microsoft.com/office/drawing/2014/main" id="{68F77C6D-46C7-48D4-BCA9-3649AD00D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2490"/>
                <a:ext cx="84" cy="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9" name="Line 63">
                <a:extLst>
                  <a:ext uri="{FF2B5EF4-FFF2-40B4-BE49-F238E27FC236}">
                    <a16:creationId xmlns:a16="http://schemas.microsoft.com/office/drawing/2014/main" id="{E8909424-86CA-4E7E-A626-7A613D403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8" y="2511"/>
                <a:ext cx="84" cy="3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0" name="Line 64">
                <a:extLst>
                  <a:ext uri="{FF2B5EF4-FFF2-40B4-BE49-F238E27FC236}">
                    <a16:creationId xmlns:a16="http://schemas.microsoft.com/office/drawing/2014/main" id="{597611F3-1FDC-4ECF-BE2A-1DEC80E7C5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2" y="2544"/>
                <a:ext cx="85" cy="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1" name="Line 65">
                <a:extLst>
                  <a:ext uri="{FF2B5EF4-FFF2-40B4-BE49-F238E27FC236}">
                    <a16:creationId xmlns:a16="http://schemas.microsoft.com/office/drawing/2014/main" id="{7505C18E-4CA4-497B-BE4D-63982CCE77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7" y="2588"/>
                <a:ext cx="85" cy="5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2" name="Line 66">
                <a:extLst>
                  <a:ext uri="{FF2B5EF4-FFF2-40B4-BE49-F238E27FC236}">
                    <a16:creationId xmlns:a16="http://schemas.microsoft.com/office/drawing/2014/main" id="{2BB908FA-BD3B-4445-BCA9-F495C61D7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2" y="2642"/>
                <a:ext cx="85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3" name="Line 67">
                <a:extLst>
                  <a:ext uri="{FF2B5EF4-FFF2-40B4-BE49-F238E27FC236}">
                    <a16:creationId xmlns:a16="http://schemas.microsoft.com/office/drawing/2014/main" id="{99203D88-1625-487E-82C8-E00FEEC17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7" y="2706"/>
                <a:ext cx="83" cy="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4" name="Line 68">
                <a:extLst>
                  <a:ext uri="{FF2B5EF4-FFF2-40B4-BE49-F238E27FC236}">
                    <a16:creationId xmlns:a16="http://schemas.microsoft.com/office/drawing/2014/main" id="{AC9E2D2F-EA17-480D-BA04-545DA2B05B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0" y="2779"/>
                <a:ext cx="80" cy="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5" name="Line 69">
                <a:extLst>
                  <a:ext uri="{FF2B5EF4-FFF2-40B4-BE49-F238E27FC236}">
                    <a16:creationId xmlns:a16="http://schemas.microsoft.com/office/drawing/2014/main" id="{7A0A869C-ED9B-4642-A002-810DEFDAD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2859"/>
                <a:ext cx="77" cy="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6" name="Line 70">
                <a:extLst>
                  <a:ext uri="{FF2B5EF4-FFF2-40B4-BE49-F238E27FC236}">
                    <a16:creationId xmlns:a16="http://schemas.microsoft.com/office/drawing/2014/main" id="{2BF9766C-BE5E-4BB7-AC95-CFD69153D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7" y="2946"/>
                <a:ext cx="73" cy="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7" name="Line 71">
                <a:extLst>
                  <a:ext uri="{FF2B5EF4-FFF2-40B4-BE49-F238E27FC236}">
                    <a16:creationId xmlns:a16="http://schemas.microsoft.com/office/drawing/2014/main" id="{4CDF9461-D4CB-4A6B-81E6-7FAB9FD25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1368680" flipV="1">
                <a:off x="3533" y="2522"/>
                <a:ext cx="67" cy="5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6">
            <a:extLst>
              <a:ext uri="{FF2B5EF4-FFF2-40B4-BE49-F238E27FC236}">
                <a16:creationId xmlns:a16="http://schemas.microsoft.com/office/drawing/2014/main" id="{B99178C7-FE62-47BC-BD25-69FAEF81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3382E3-D79D-4ECF-AF88-4236E2520CAE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F2BA26A-F16C-4D55-9CED-34461B4FC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 dirty="0">
                <a:ea typeface="宋体" panose="02010600030101010101" pitchFamily="2" charset="-122"/>
              </a:rPr>
              <a:t>Bezier Curve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D6EE339D-0E0F-4503-AE86-8461EE8954C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995363"/>
            <a:ext cx="9253538" cy="56276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void CalcBZPoints()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float a0,a1,a2,a3,b0,b1,b2,b3;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a0=pt[0].x;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a1=-3*pt[0].x+3*pt[1].x;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a2=3*pt[0].x-6*pt[1].x+3*pt[2].x;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a3=-pt[0].x+3*pt[1].x-3*pt[2].x+pt[3].x;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b0=pt[0].y;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b1=-3*pt[0].y+3*pt[1].y;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b2=3*pt[0].y-6*pt[1].y+3*pt[2].y;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b3=-pt[0].y+3*pt[1].y-3*pt[2].y+pt[3].y;</a:t>
            </a:r>
          </a:p>
          <a:p>
            <a:pPr eaLnBrk="1" hangingPunct="1">
              <a:buFontTx/>
              <a:buNone/>
            </a:pPr>
            <a:endParaRPr lang="en-US" altLang="zh-CN" sz="280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float t = 0;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for(int i = 0; t&lt;1.1; t+=0.1, i++)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{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	bz[i].x = a0+a1*t+a2*t*t+a3*t*t*t;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	bz[i].y = b0+b1*t+b2*t*t+b3*t*t*t;		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	}</a:t>
            </a:r>
          </a:p>
          <a:p>
            <a:pPr eaLnBrk="1" hangingPunct="1"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}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48133" name="Object 4">
            <a:extLst>
              <a:ext uri="{FF2B5EF4-FFF2-40B4-BE49-F238E27FC236}">
                <a16:creationId xmlns:a16="http://schemas.microsoft.com/office/drawing/2014/main" id="{BF2A4642-9317-4691-B738-075FE227757A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129213" y="963613"/>
          <a:ext cx="4776787" cy="321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name="Equation" r:id="rId3" imgW="2324100" imgH="1562100" progId="Equation.DSMT4">
                  <p:embed/>
                </p:oleObj>
              </mc:Choice>
              <mc:Fallback>
                <p:oleObj name="Equation" r:id="rId3" imgW="2324100" imgH="1562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213" y="963613"/>
                        <a:ext cx="4776787" cy="32115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3">
            <a:extLst>
              <a:ext uri="{FF2B5EF4-FFF2-40B4-BE49-F238E27FC236}">
                <a16:creationId xmlns:a16="http://schemas.microsoft.com/office/drawing/2014/main" id="{8DEC3E4B-F2CD-475F-802E-1159ADF0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22E296-80A2-436B-B9B2-4E09912996CD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A2F1FF2-CED4-4189-8BDF-94DA08855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3" y="1206500"/>
            <a:ext cx="6769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kumimoji="1"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Bézier</a:t>
            </a:r>
            <a:r>
              <a:rPr kumimoji="1"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曲线的几何作图</a:t>
            </a:r>
          </a:p>
        </p:txBody>
      </p:sp>
      <p:sp>
        <p:nvSpPr>
          <p:cNvPr id="49156" name="Rectangle 5">
            <a:extLst>
              <a:ext uri="{FF2B5EF4-FFF2-40B4-BE49-F238E27FC236}">
                <a16:creationId xmlns:a16="http://schemas.microsoft.com/office/drawing/2014/main" id="{9F1BC3E0-6E17-4F9C-8172-74B0C3612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2819400"/>
            <a:ext cx="8337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在控制多边形上以   </a:t>
            </a:r>
            <a:r>
              <a:rPr kumimoji="1" lang="zh-CN" altLang="en-US" sz="2400">
                <a:ea typeface="宋体" panose="02010600030101010101" pitchFamily="2" charset="-122"/>
              </a:rPr>
              <a:t>和     为端点的第</a:t>
            </a:r>
            <a:r>
              <a:rPr kumimoji="1" lang="en-US" altLang="zh-CN" sz="2400" i="1">
                <a:ea typeface="宋体" panose="02010600030101010101" pitchFamily="2" charset="-122"/>
              </a:rPr>
              <a:t>i</a:t>
            </a:r>
            <a:r>
              <a:rPr kumimoji="1" lang="zh-CN" altLang="en-US" sz="2400">
                <a:ea typeface="宋体" panose="02010600030101010101" pitchFamily="2" charset="-122"/>
              </a:rPr>
              <a:t>条边上找一点      ，把该边分成                的比例，则分点       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</a:p>
        </p:txBody>
      </p:sp>
      <p:graphicFrame>
        <p:nvGraphicFramePr>
          <p:cNvPr id="49157" name="Object 6">
            <a:extLst>
              <a:ext uri="{FF2B5EF4-FFF2-40B4-BE49-F238E27FC236}">
                <a16:creationId xmlns:a16="http://schemas.microsoft.com/office/drawing/2014/main" id="{37AC9A95-055B-4579-88D5-67037B9876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6300" y="2819400"/>
          <a:ext cx="3508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9" r:id="rId3" imgW="165028" imgH="228501" progId="Equation.DSMT4">
                  <p:embed/>
                </p:oleObj>
              </mc:Choice>
              <mc:Fallback>
                <p:oleObj r:id="rId3" imgW="165028" imgH="22850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00" y="2819400"/>
                        <a:ext cx="3508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7">
            <a:extLst>
              <a:ext uri="{FF2B5EF4-FFF2-40B4-BE49-F238E27FC236}">
                <a16:creationId xmlns:a16="http://schemas.microsoft.com/office/drawing/2014/main" id="{80081913-B17E-4EC0-939A-5B85AA850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2782888"/>
          <a:ext cx="4953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0" r:id="rId5" imgW="241300" imgH="228600" progId="Equation.DSMT4">
                  <p:embed/>
                </p:oleObj>
              </mc:Choice>
              <mc:Fallback>
                <p:oleObj r:id="rId5" imgW="2413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782888"/>
                        <a:ext cx="4953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8">
            <a:extLst>
              <a:ext uri="{FF2B5EF4-FFF2-40B4-BE49-F238E27FC236}">
                <a16:creationId xmlns:a16="http://schemas.microsoft.com/office/drawing/2014/main" id="{DF1B3CF8-588A-40B3-B114-7F6AE692AB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34300" y="2873375"/>
          <a:ext cx="7429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1" r:id="rId7" imgW="380835" imgH="241195" progId="Equation.DSMT4">
                  <p:embed/>
                </p:oleObj>
              </mc:Choice>
              <mc:Fallback>
                <p:oleObj r:id="rId7" imgW="38083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4300" y="2873375"/>
                        <a:ext cx="7429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9">
            <a:extLst>
              <a:ext uri="{FF2B5EF4-FFF2-40B4-BE49-F238E27FC236}">
                <a16:creationId xmlns:a16="http://schemas.microsoft.com/office/drawing/2014/main" id="{ADDE0BD9-931F-47EF-9104-B1B92C5644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8838" y="3236913"/>
          <a:ext cx="123825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2" r:id="rId9" imgW="520474" imgH="203112" progId="Equation.DSMT4">
                  <p:embed/>
                </p:oleObj>
              </mc:Choice>
              <mc:Fallback>
                <p:oleObj r:id="rId9" imgW="520474" imgH="203112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38" y="3236913"/>
                        <a:ext cx="123825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1" name="Object 10">
            <a:extLst>
              <a:ext uri="{FF2B5EF4-FFF2-40B4-BE49-F238E27FC236}">
                <a16:creationId xmlns:a16="http://schemas.microsoft.com/office/drawing/2014/main" id="{87933063-969A-4BFE-89F2-142B3715B7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2425" y="3208338"/>
          <a:ext cx="7429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3" r:id="rId11" imgW="380835" imgH="241195" progId="Equation.DSMT4">
                  <p:embed/>
                </p:oleObj>
              </mc:Choice>
              <mc:Fallback>
                <p:oleObj r:id="rId11" imgW="380835" imgH="24119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2425" y="3208338"/>
                        <a:ext cx="7429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2" name="Object 11">
            <a:extLst>
              <a:ext uri="{FF2B5EF4-FFF2-40B4-BE49-F238E27FC236}">
                <a16:creationId xmlns:a16="http://schemas.microsoft.com/office/drawing/2014/main" id="{AC5807E9-09FA-448F-85E4-08E45913FC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5700" y="3581400"/>
          <a:ext cx="30543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4" r:id="rId12" imgW="1371600" imgH="241300" progId="Equation.DSMT4">
                  <p:embed/>
                </p:oleObj>
              </mc:Choice>
              <mc:Fallback>
                <p:oleObj r:id="rId12" imgW="1371600" imgH="241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3581400"/>
                        <a:ext cx="30543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3" name="Object 12">
            <a:extLst>
              <a:ext uri="{FF2B5EF4-FFF2-40B4-BE49-F238E27FC236}">
                <a16:creationId xmlns:a16="http://schemas.microsoft.com/office/drawing/2014/main" id="{DADF41B1-F8F9-4208-A7C1-BA570A6E2C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57700" y="3657600"/>
          <a:ext cx="20637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5" r:id="rId14" imgW="926698" imgH="203112" progId="Equation.DSMT4">
                  <p:embed/>
                </p:oleObj>
              </mc:Choice>
              <mc:Fallback>
                <p:oleObj r:id="rId14" imgW="926698" imgH="20311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3657600"/>
                        <a:ext cx="20637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4" name="Rectangle 13">
            <a:extLst>
              <a:ext uri="{FF2B5EF4-FFF2-40B4-BE49-F238E27FC236}">
                <a16:creationId xmlns:a16="http://schemas.microsoft.com/office/drawing/2014/main" id="{1567E10B-6A4E-4321-9CA3-DE9F2C2D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3581400"/>
            <a:ext cx="119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en-US" sz="2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9165" name="Rectangle 14">
            <a:extLst>
              <a:ext uri="{FF2B5EF4-FFF2-40B4-BE49-F238E27FC236}">
                <a16:creationId xmlns:a16="http://schemas.microsoft.com/office/drawing/2014/main" id="{30BF161D-E7D0-4E7B-8C25-3C10EB91F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4191000"/>
            <a:ext cx="80899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这</a:t>
            </a:r>
            <a:r>
              <a:rPr kumimoji="1" lang="en-US" altLang="zh-CN" sz="2400" i="1">
                <a:ea typeface="宋体" panose="02010600030101010101" pitchFamily="2" charset="-122"/>
              </a:rPr>
              <a:t>n</a:t>
            </a:r>
            <a:r>
              <a:rPr kumimoji="1" lang="zh-CN" altLang="en-US" sz="2400">
                <a:ea typeface="宋体" panose="02010600030101010101" pitchFamily="2" charset="-122"/>
              </a:rPr>
              <a:t>个点组成一个新的 </a:t>
            </a:r>
            <a:r>
              <a:rPr kumimoji="1" lang="en-US" altLang="zh-CN" sz="2400">
                <a:ea typeface="宋体" panose="02010600030101010101" pitchFamily="2" charset="-122"/>
              </a:rPr>
              <a:t>n-1</a:t>
            </a:r>
            <a:r>
              <a:rPr kumimoji="1" lang="zh-CN" altLang="en-US" sz="2400">
                <a:ea typeface="宋体" panose="02010600030101010101" pitchFamily="2" charset="-122"/>
              </a:rPr>
              <a:t>边形，对该多边形重复上述操作，得到一个              边形的顶点                          ，</a:t>
            </a:r>
            <a:endParaRPr kumimoji="1"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9166" name="Object 15">
            <a:extLst>
              <a:ext uri="{FF2B5EF4-FFF2-40B4-BE49-F238E27FC236}">
                <a16:creationId xmlns:a16="http://schemas.microsoft.com/office/drawing/2014/main" id="{E8BEDE93-F9C1-4749-9333-CF94A0079C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8050" y="4597400"/>
          <a:ext cx="8255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6" r:id="rId16" imgW="329914" imgH="177646" progId="Equation.DSMT4">
                  <p:embed/>
                </p:oleObj>
              </mc:Choice>
              <mc:Fallback>
                <p:oleObj r:id="rId16" imgW="329914" imgH="177646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4597400"/>
                        <a:ext cx="8255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7" name="Object 16">
            <a:extLst>
              <a:ext uri="{FF2B5EF4-FFF2-40B4-BE49-F238E27FC236}">
                <a16:creationId xmlns:a16="http://schemas.microsoft.com/office/drawing/2014/main" id="{A16118AC-E40A-41B1-A6FB-190E82DAA5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7813" y="4598988"/>
          <a:ext cx="8255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7" r:id="rId18" imgW="406224" imgH="241195" progId="Equation.DSMT4">
                  <p:embed/>
                </p:oleObj>
              </mc:Choice>
              <mc:Fallback>
                <p:oleObj r:id="rId18" imgW="406224" imgH="241195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813" y="4598988"/>
                        <a:ext cx="8255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8" name="Object 17">
            <a:extLst>
              <a:ext uri="{FF2B5EF4-FFF2-40B4-BE49-F238E27FC236}">
                <a16:creationId xmlns:a16="http://schemas.microsoft.com/office/drawing/2014/main" id="{7E2CEE5D-BADE-4862-A392-8B302B35CD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4572000"/>
          <a:ext cx="2311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8" r:id="rId20" imgW="1066337" imgH="203112" progId="Equation.DSMT4">
                  <p:embed/>
                </p:oleObj>
              </mc:Choice>
              <mc:Fallback>
                <p:oleObj r:id="rId20" imgW="1066337" imgH="203112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572000"/>
                        <a:ext cx="23114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436EDE03-94C0-4B0F-8FE6-AAA421CC65BE}"/>
              </a:ext>
            </a:extLst>
          </p:cNvPr>
          <p:cNvSpPr txBox="1">
            <a:spLocks noChangeArrowheads="1"/>
          </p:cNvSpPr>
          <p:nvPr/>
        </p:nvSpPr>
        <p:spPr>
          <a:xfrm>
            <a:off x="165100" y="76200"/>
            <a:ext cx="9493250" cy="914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zh-CN" kern="0">
                <a:ea typeface="宋体" panose="02010600030101010101" pitchFamily="2" charset="-122"/>
              </a:rPr>
              <a:t>Bezier Curve</a:t>
            </a:r>
            <a:endParaRPr lang="zh-CN" altLang="en-US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id="{950DF003-7E39-46BE-B54E-C8D69FA6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DFD082-09B4-436D-BBCD-785D6A2F20EB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50179" name="Text Box 2">
            <a:extLst>
              <a:ext uri="{FF2B5EF4-FFF2-40B4-BE49-F238E27FC236}">
                <a16:creationId xmlns:a16="http://schemas.microsoft.com/office/drawing/2014/main" id="{8222C5A5-BA0B-4313-8ABA-64D381FA2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3" y="3517900"/>
            <a:ext cx="5175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2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000">
              <a:ea typeface="宋体" panose="02010600030101010101" pitchFamily="2" charset="-122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AEC9E935-DAAE-4961-8086-1619B9BAF3E4}"/>
              </a:ext>
            </a:extLst>
          </p:cNvPr>
          <p:cNvGrpSpPr>
            <a:grpSpLocks/>
          </p:cNvGrpSpPr>
          <p:nvPr/>
        </p:nvGrpSpPr>
        <p:grpSpPr bwMode="auto">
          <a:xfrm>
            <a:off x="3206750" y="4114800"/>
            <a:ext cx="2874963" cy="1046163"/>
            <a:chOff x="1945" y="2104"/>
            <a:chExt cx="1671" cy="659"/>
          </a:xfrm>
        </p:grpSpPr>
        <p:sp>
          <p:nvSpPr>
            <p:cNvPr id="50245" name="Line 4">
              <a:extLst>
                <a:ext uri="{FF2B5EF4-FFF2-40B4-BE49-F238E27FC236}">
                  <a16:creationId xmlns:a16="http://schemas.microsoft.com/office/drawing/2014/main" id="{C703D436-5D32-4CBD-96D0-BEE683CD45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2185"/>
              <a:ext cx="508" cy="57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6" name="Line 5">
              <a:extLst>
                <a:ext uri="{FF2B5EF4-FFF2-40B4-BE49-F238E27FC236}">
                  <a16:creationId xmlns:a16="http://schemas.microsoft.com/office/drawing/2014/main" id="{0645BDEE-D95A-4286-9662-03E287EF92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53" y="2104"/>
              <a:ext cx="867" cy="8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7" name="Line 6">
              <a:extLst>
                <a:ext uri="{FF2B5EF4-FFF2-40B4-BE49-F238E27FC236}">
                  <a16:creationId xmlns:a16="http://schemas.microsoft.com/office/drawing/2014/main" id="{A6F97BE2-2486-4237-B3E3-B53100023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0" y="2104"/>
              <a:ext cx="296" cy="515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7AEE9174-0EE5-42F5-9CBE-CB07872F5C50}"/>
              </a:ext>
            </a:extLst>
          </p:cNvPr>
          <p:cNvGrpSpPr>
            <a:grpSpLocks/>
          </p:cNvGrpSpPr>
          <p:nvPr/>
        </p:nvGrpSpPr>
        <p:grpSpPr bwMode="auto">
          <a:xfrm>
            <a:off x="3500438" y="4203700"/>
            <a:ext cx="2230437" cy="652463"/>
            <a:chOff x="2115" y="2160"/>
            <a:chExt cx="1297" cy="411"/>
          </a:xfrm>
        </p:grpSpPr>
        <p:sp>
          <p:nvSpPr>
            <p:cNvPr id="50243" name="Line 8">
              <a:extLst>
                <a:ext uri="{FF2B5EF4-FFF2-40B4-BE49-F238E27FC236}">
                  <a16:creationId xmlns:a16="http://schemas.microsoft.com/office/drawing/2014/main" id="{3CAC70ED-B42A-4562-9340-4802B540D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2160"/>
              <a:ext cx="621" cy="411"/>
            </a:xfrm>
            <a:prstGeom prst="line">
              <a:avLst/>
            </a:prstGeom>
            <a:noFill/>
            <a:ln w="31750">
              <a:solidFill>
                <a:srgbClr val="33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4" name="Line 9">
              <a:extLst>
                <a:ext uri="{FF2B5EF4-FFF2-40B4-BE49-F238E27FC236}">
                  <a16:creationId xmlns:a16="http://schemas.microsoft.com/office/drawing/2014/main" id="{3F3CF2EE-D14F-43CC-AD40-097525365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160"/>
              <a:ext cx="676" cy="117"/>
            </a:xfrm>
            <a:prstGeom prst="line">
              <a:avLst/>
            </a:prstGeom>
            <a:noFill/>
            <a:ln w="25400">
              <a:solidFill>
                <a:srgbClr val="33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0266" name="Line 10">
            <a:extLst>
              <a:ext uri="{FF2B5EF4-FFF2-40B4-BE49-F238E27FC236}">
                <a16:creationId xmlns:a16="http://schemas.microsoft.com/office/drawing/2014/main" id="{5AF6A71D-2FB3-44D4-8049-26709F8AD7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9213" y="4262438"/>
            <a:ext cx="1106487" cy="37465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3" name="Line 11">
            <a:extLst>
              <a:ext uri="{FF2B5EF4-FFF2-40B4-BE49-F238E27FC236}">
                <a16:creationId xmlns:a16="http://schemas.microsoft.com/office/drawing/2014/main" id="{2E922316-EE87-402D-92F0-D4A7CDDE4EB4}"/>
              </a:ext>
            </a:extLst>
          </p:cNvPr>
          <p:cNvSpPr>
            <a:spLocks noChangeShapeType="1"/>
          </p:cNvSpPr>
          <p:nvPr/>
        </p:nvSpPr>
        <p:spPr bwMode="auto">
          <a:xfrm rot="194847" flipV="1">
            <a:off x="3062288" y="4438650"/>
            <a:ext cx="438150" cy="10842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4" name="Line 12">
            <a:extLst>
              <a:ext uri="{FF2B5EF4-FFF2-40B4-BE49-F238E27FC236}">
                <a16:creationId xmlns:a16="http://schemas.microsoft.com/office/drawing/2014/main" id="{9DFFC200-BED5-404F-9A10-99CD185F40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14725" y="3868738"/>
            <a:ext cx="1744663" cy="584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5" name="Line 13">
            <a:extLst>
              <a:ext uri="{FF2B5EF4-FFF2-40B4-BE49-F238E27FC236}">
                <a16:creationId xmlns:a16="http://schemas.microsoft.com/office/drawing/2014/main" id="{94C25096-BFD3-4CC3-AD26-F1C9E3364D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3513" y="3854450"/>
            <a:ext cx="982662" cy="7842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6" name="Line 14">
            <a:extLst>
              <a:ext uri="{FF2B5EF4-FFF2-40B4-BE49-F238E27FC236}">
                <a16:creationId xmlns:a16="http://schemas.microsoft.com/office/drawing/2014/main" id="{C588AAFB-8455-4923-84FB-B55952DA1C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9613" y="4638675"/>
            <a:ext cx="436562" cy="8842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7" name="Line 15">
            <a:extLst>
              <a:ext uri="{FF2B5EF4-FFF2-40B4-BE49-F238E27FC236}">
                <a16:creationId xmlns:a16="http://schemas.microsoft.com/office/drawing/2014/main" id="{E0C854F3-F433-4278-AA54-6555CF5685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8475" y="5286375"/>
            <a:ext cx="106363" cy="2079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8" name="Line 16">
            <a:extLst>
              <a:ext uri="{FF2B5EF4-FFF2-40B4-BE49-F238E27FC236}">
                <a16:creationId xmlns:a16="http://schemas.microsoft.com/office/drawing/2014/main" id="{666A6549-A570-4007-9EC7-E87B787873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0238" y="5122863"/>
            <a:ext cx="138112" cy="1920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9" name="Line 17">
            <a:extLst>
              <a:ext uri="{FF2B5EF4-FFF2-40B4-BE49-F238E27FC236}">
                <a16:creationId xmlns:a16="http://schemas.microsoft.com/office/drawing/2014/main" id="{8833F62B-FEB4-4D48-9278-47C83C6B5C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08350" y="4951413"/>
            <a:ext cx="165100" cy="1714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0" name="Line 18">
            <a:extLst>
              <a:ext uri="{FF2B5EF4-FFF2-40B4-BE49-F238E27FC236}">
                <a16:creationId xmlns:a16="http://schemas.microsoft.com/office/drawing/2014/main" id="{13B13079-65C5-4E6B-9946-82DF6A31A8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3450" y="4799013"/>
            <a:ext cx="187325" cy="152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1" name="Line 19">
            <a:extLst>
              <a:ext uri="{FF2B5EF4-FFF2-40B4-BE49-F238E27FC236}">
                <a16:creationId xmlns:a16="http://schemas.microsoft.com/office/drawing/2014/main" id="{D5B89C8C-D7BC-4547-A993-FBABBC6EEE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60775" y="4672013"/>
            <a:ext cx="204788" cy="127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2" name="Line 20">
            <a:extLst>
              <a:ext uri="{FF2B5EF4-FFF2-40B4-BE49-F238E27FC236}">
                <a16:creationId xmlns:a16="http://schemas.microsoft.com/office/drawing/2014/main" id="{5FDCB7EF-BCD2-4A4E-B0FC-3ED6DF32CC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5563" y="4568825"/>
            <a:ext cx="215900" cy="1031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3" name="Line 21">
            <a:extLst>
              <a:ext uri="{FF2B5EF4-FFF2-40B4-BE49-F238E27FC236}">
                <a16:creationId xmlns:a16="http://schemas.microsoft.com/office/drawing/2014/main" id="{CBA96515-7AE0-4CF0-87CE-5F64E1084C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81463" y="4489450"/>
            <a:ext cx="219075" cy="793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4" name="Line 22">
            <a:extLst>
              <a:ext uri="{FF2B5EF4-FFF2-40B4-BE49-F238E27FC236}">
                <a16:creationId xmlns:a16="http://schemas.microsoft.com/office/drawing/2014/main" id="{4A1979CB-1D7E-4472-91CC-CB1F459806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9588" y="4432300"/>
            <a:ext cx="222250" cy="539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5" name="Line 23">
            <a:extLst>
              <a:ext uri="{FF2B5EF4-FFF2-40B4-BE49-F238E27FC236}">
                <a16:creationId xmlns:a16="http://schemas.microsoft.com/office/drawing/2014/main" id="{BA3C79A1-0FEB-4B78-9DE7-00ABE01D46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2788" y="4406900"/>
            <a:ext cx="219075" cy="285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6" name="Line 24">
            <a:extLst>
              <a:ext uri="{FF2B5EF4-FFF2-40B4-BE49-F238E27FC236}">
                <a16:creationId xmlns:a16="http://schemas.microsoft.com/office/drawing/2014/main" id="{F66A7879-8D17-473D-B98A-2261DCB584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1863" y="4405313"/>
            <a:ext cx="20955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7" name="Line 25">
            <a:extLst>
              <a:ext uri="{FF2B5EF4-FFF2-40B4-BE49-F238E27FC236}">
                <a16:creationId xmlns:a16="http://schemas.microsoft.com/office/drawing/2014/main" id="{DF510194-0B9B-4B91-AD2E-7030BEE30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1413" y="4405313"/>
            <a:ext cx="198437" cy="222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8" name="Line 26">
            <a:extLst>
              <a:ext uri="{FF2B5EF4-FFF2-40B4-BE49-F238E27FC236}">
                <a16:creationId xmlns:a16="http://schemas.microsoft.com/office/drawing/2014/main" id="{DF59243F-6C28-493A-BAAC-224203686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9850" y="4427538"/>
            <a:ext cx="179388" cy="460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9" name="Line 27">
            <a:extLst>
              <a:ext uri="{FF2B5EF4-FFF2-40B4-BE49-F238E27FC236}">
                <a16:creationId xmlns:a16="http://schemas.microsoft.com/office/drawing/2014/main" id="{AB347588-69CD-4B2D-B869-C32236B719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9238" y="4473575"/>
            <a:ext cx="161925" cy="698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00" name="Line 28">
            <a:extLst>
              <a:ext uri="{FF2B5EF4-FFF2-40B4-BE49-F238E27FC236}">
                <a16:creationId xmlns:a16="http://schemas.microsoft.com/office/drawing/2014/main" id="{B836F1A4-EC21-48E9-B9AF-FA87529972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5288" y="4537075"/>
            <a:ext cx="138112" cy="920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01" name="Line 29">
            <a:extLst>
              <a:ext uri="{FF2B5EF4-FFF2-40B4-BE49-F238E27FC236}">
                <a16:creationId xmlns:a16="http://schemas.microsoft.com/office/drawing/2014/main" id="{DFFE7B9A-F38A-415A-ADDA-9E01159023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9275" y="4635500"/>
            <a:ext cx="111125" cy="1111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02" name="Line 30">
            <a:extLst>
              <a:ext uri="{FF2B5EF4-FFF2-40B4-BE49-F238E27FC236}">
                <a16:creationId xmlns:a16="http://schemas.microsoft.com/office/drawing/2014/main" id="{A2783050-8620-4D5C-A033-CF2AD37E1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0400" y="4746625"/>
            <a:ext cx="80963" cy="130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03" name="Line 31">
            <a:extLst>
              <a:ext uri="{FF2B5EF4-FFF2-40B4-BE49-F238E27FC236}">
                <a16:creationId xmlns:a16="http://schemas.microsoft.com/office/drawing/2014/main" id="{725D75EF-67D1-4F68-8F6C-3FBB3BCF1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1363" y="4876800"/>
            <a:ext cx="47625" cy="1444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04" name="Line 32">
            <a:extLst>
              <a:ext uri="{FF2B5EF4-FFF2-40B4-BE49-F238E27FC236}">
                <a16:creationId xmlns:a16="http://schemas.microsoft.com/office/drawing/2014/main" id="{678080EF-85EC-462D-BA42-6CD171F21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8988" y="5021263"/>
            <a:ext cx="12700" cy="1587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05" name="Line 33">
            <a:extLst>
              <a:ext uri="{FF2B5EF4-FFF2-40B4-BE49-F238E27FC236}">
                <a16:creationId xmlns:a16="http://schemas.microsoft.com/office/drawing/2014/main" id="{2700CA8F-0D02-4345-90C7-6385D71C65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56288" y="5180013"/>
            <a:ext cx="25400" cy="1682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06" name="Line 34">
            <a:extLst>
              <a:ext uri="{FF2B5EF4-FFF2-40B4-BE49-F238E27FC236}">
                <a16:creationId xmlns:a16="http://schemas.microsoft.com/office/drawing/2014/main" id="{7EFFF19C-257A-4686-9864-3B70C3BFCD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9613" y="5348288"/>
            <a:ext cx="66675" cy="1746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07" name="Text Box 35">
            <a:extLst>
              <a:ext uri="{FF2B5EF4-FFF2-40B4-BE49-F238E27FC236}">
                <a16:creationId xmlns:a16="http://schemas.microsoft.com/office/drawing/2014/main" id="{0B2C5BFD-B264-4253-8618-33FA7C7B6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5495925"/>
            <a:ext cx="43973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4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50208" name="Text Box 36">
            <a:extLst>
              <a:ext uri="{FF2B5EF4-FFF2-40B4-BE49-F238E27FC236}">
                <a16:creationId xmlns:a16="http://schemas.microsoft.com/office/drawing/2014/main" id="{EF6CC2B9-2E41-4C49-9FE2-04B9A391E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5499100"/>
            <a:ext cx="3651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0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000">
              <a:ea typeface="宋体" panose="02010600030101010101" pitchFamily="2" charset="-122"/>
            </a:endParaRPr>
          </a:p>
        </p:txBody>
      </p:sp>
      <p:sp>
        <p:nvSpPr>
          <p:cNvPr id="50209" name="Text Box 37">
            <a:extLst>
              <a:ext uri="{FF2B5EF4-FFF2-40B4-BE49-F238E27FC236}">
                <a16:creationId xmlns:a16="http://schemas.microsoft.com/office/drawing/2014/main" id="{05377BCA-F00E-4D60-B08A-AAE259054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038" y="4505325"/>
            <a:ext cx="4445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3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000">
              <a:ea typeface="宋体" panose="02010600030101010101" pitchFamily="2" charset="-122"/>
            </a:endParaRPr>
          </a:p>
        </p:txBody>
      </p:sp>
      <p:sp>
        <p:nvSpPr>
          <p:cNvPr id="50210" name="Text Box 38">
            <a:extLst>
              <a:ext uri="{FF2B5EF4-FFF2-40B4-BE49-F238E27FC236}">
                <a16:creationId xmlns:a16="http://schemas.microsoft.com/office/drawing/2014/main" id="{646F00D1-87CD-402A-A9FF-4B8524882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788" y="4279900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1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50211" name="Text Box 39">
            <a:extLst>
              <a:ext uri="{FF2B5EF4-FFF2-40B4-BE49-F238E27FC236}">
                <a16:creationId xmlns:a16="http://schemas.microsoft.com/office/drawing/2014/main" id="{4AA85FDA-7938-43AB-91C6-8D95385C1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3441700"/>
            <a:ext cx="4413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ea typeface="宋体" panose="02010600030101010101" pitchFamily="2" charset="-122"/>
              </a:rPr>
              <a:t>P</a:t>
            </a:r>
            <a:r>
              <a:rPr kumimoji="1" lang="en-US" altLang="zh-CN" sz="2000" baseline="-30000">
                <a:ea typeface="宋体" panose="02010600030101010101" pitchFamily="2" charset="-122"/>
              </a:rPr>
              <a:t>2,2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50212" name="Text Box 40">
            <a:extLst>
              <a:ext uri="{FF2B5EF4-FFF2-40B4-BE49-F238E27FC236}">
                <a16:creationId xmlns:a16="http://schemas.microsoft.com/office/drawing/2014/main" id="{BC7A5258-D243-4015-A59E-2D84F48FD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4600575"/>
            <a:ext cx="2762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700" i="1">
                <a:ea typeface="宋体" panose="02010600030101010101" pitchFamily="2" charset="-122"/>
              </a:rPr>
              <a:t>P</a:t>
            </a:r>
            <a:r>
              <a:rPr kumimoji="1" lang="en-US" altLang="zh-CN" sz="700" baseline="-30000">
                <a:ea typeface="宋体" panose="02010600030101010101" pitchFamily="2" charset="-122"/>
              </a:rPr>
              <a:t>0,3</a:t>
            </a:r>
            <a:endParaRPr kumimoji="1" lang="en-US" altLang="zh-CN" sz="10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50213" name="Oval 41">
            <a:extLst>
              <a:ext uri="{FF2B5EF4-FFF2-40B4-BE49-F238E27FC236}">
                <a16:creationId xmlns:a16="http://schemas.microsoft.com/office/drawing/2014/main" id="{DF791F23-6F3D-4F7E-B6EE-0446AC17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3" y="4505325"/>
            <a:ext cx="47625" cy="36513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0214" name="Text Box 42">
            <a:extLst>
              <a:ext uri="{FF2B5EF4-FFF2-40B4-BE49-F238E27FC236}">
                <a16:creationId xmlns:a16="http://schemas.microsoft.com/office/drawing/2014/main" id="{6669D7DD-78E4-451A-8EC1-1064A7012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6189663"/>
            <a:ext cx="396240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en-US" altLang="zh-CN" sz="2000">
                <a:ea typeface="宋体" panose="02010600030101010101" pitchFamily="2" charset="-122"/>
              </a:rPr>
              <a:t>é</a:t>
            </a: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曲线的几何作图过程</a:t>
            </a:r>
            <a:endParaRPr kumimoji="1" lang="zh-CN" altLang="en-US" sz="2000">
              <a:ea typeface="宋体" panose="02010600030101010101" pitchFamily="2" charset="-122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1000">
                <a:ea typeface="宋体" panose="02010600030101010101" pitchFamily="2" charset="-122"/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grpSp>
        <p:nvGrpSpPr>
          <p:cNvPr id="4" name="Group 43">
            <a:extLst>
              <a:ext uri="{FF2B5EF4-FFF2-40B4-BE49-F238E27FC236}">
                <a16:creationId xmlns:a16="http://schemas.microsoft.com/office/drawing/2014/main" id="{C27BEAFC-6624-44A9-B836-47BA46198DE1}"/>
              </a:ext>
            </a:extLst>
          </p:cNvPr>
          <p:cNvGrpSpPr>
            <a:grpSpLocks/>
          </p:cNvGrpSpPr>
          <p:nvPr/>
        </p:nvGrpSpPr>
        <p:grpSpPr bwMode="auto">
          <a:xfrm>
            <a:off x="4183063" y="4470400"/>
            <a:ext cx="549275" cy="342900"/>
            <a:chOff x="2512" y="2328"/>
            <a:chExt cx="320" cy="216"/>
          </a:xfrm>
        </p:grpSpPr>
        <p:sp>
          <p:nvSpPr>
            <p:cNvPr id="50241" name="Text Box 44">
              <a:extLst>
                <a:ext uri="{FF2B5EF4-FFF2-40B4-BE49-F238E27FC236}">
                  <a16:creationId xmlns:a16="http://schemas.microsoft.com/office/drawing/2014/main" id="{FF8A40C9-4659-40F0-AEFB-A5440DFD5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7" y="2350"/>
              <a:ext cx="30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solidFill>
                    <a:srgbClr val="FF0000"/>
                  </a:solidFill>
                  <a:ea typeface="宋体" panose="02010600030101010101" pitchFamily="2" charset="-122"/>
                </a:rPr>
                <a:t>P</a:t>
              </a:r>
              <a:r>
                <a:rPr kumimoji="1" lang="en-US" altLang="zh-CN" sz="2000" b="1" baseline="-30000">
                  <a:solidFill>
                    <a:srgbClr val="FF0000"/>
                  </a:solidFill>
                  <a:ea typeface="宋体" panose="02010600030101010101" pitchFamily="2" charset="-122"/>
                </a:rPr>
                <a:t>0,4</a:t>
              </a:r>
              <a:endParaRPr kumimoji="1" lang="en-US" altLang="zh-CN" sz="2000" b="1">
                <a:solidFill>
                  <a:srgbClr val="FF0000"/>
                </a:solidFill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000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0242" name="Oval 45">
              <a:extLst>
                <a:ext uri="{FF2B5EF4-FFF2-40B4-BE49-F238E27FC236}">
                  <a16:creationId xmlns:a16="http://schemas.microsoft.com/office/drawing/2014/main" id="{5BA7FD4B-6616-494E-920B-9061D4BE9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2" y="232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D6F86B6B-C110-41E0-B14C-EC758A0B9E3B}"/>
              </a:ext>
            </a:extLst>
          </p:cNvPr>
          <p:cNvGrpSpPr>
            <a:grpSpLocks/>
          </p:cNvGrpSpPr>
          <p:nvPr/>
        </p:nvGrpSpPr>
        <p:grpSpPr bwMode="auto">
          <a:xfrm>
            <a:off x="2736850" y="3746500"/>
            <a:ext cx="4044950" cy="1600200"/>
            <a:chOff x="1680" y="1872"/>
            <a:chExt cx="2352" cy="1008"/>
          </a:xfrm>
        </p:grpSpPr>
        <p:sp>
          <p:nvSpPr>
            <p:cNvPr id="50232" name="Text Box 47">
              <a:extLst>
                <a:ext uri="{FF2B5EF4-FFF2-40B4-BE49-F238E27FC236}">
                  <a16:creationId xmlns:a16="http://schemas.microsoft.com/office/drawing/2014/main" id="{CA0F4466-727D-4BA1-8E16-E9A9F68CA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9" y="2596"/>
              <a:ext cx="373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3,1</a:t>
              </a:r>
              <a:endParaRPr kumimoji="1" lang="en-US" altLang="zh-CN" sz="20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000">
                <a:ea typeface="宋体" panose="02010600030101010101" pitchFamily="2" charset="-122"/>
              </a:endParaRPr>
            </a:p>
          </p:txBody>
        </p:sp>
        <p:sp>
          <p:nvSpPr>
            <p:cNvPr id="50233" name="Text Box 48">
              <a:extLst>
                <a:ext uri="{FF2B5EF4-FFF2-40B4-BE49-F238E27FC236}">
                  <a16:creationId xmlns:a16="http://schemas.microsoft.com/office/drawing/2014/main" id="{C9EDF68A-F28E-4C68-BF33-2A4FAB331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87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2,1</a:t>
              </a:r>
              <a:endParaRPr kumimoji="1" lang="en-US" altLang="zh-CN" sz="20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ea typeface="宋体" panose="02010600030101010101" pitchFamily="2" charset="-122"/>
                </a:rPr>
                <a:t>  </a:t>
              </a:r>
            </a:p>
          </p:txBody>
        </p:sp>
        <p:sp>
          <p:nvSpPr>
            <p:cNvPr id="50234" name="Text Box 49">
              <a:extLst>
                <a:ext uri="{FF2B5EF4-FFF2-40B4-BE49-F238E27FC236}">
                  <a16:creationId xmlns:a16="http://schemas.microsoft.com/office/drawing/2014/main" id="{30365D86-21E4-4F39-B4AA-B46A151E8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59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0,1,</a:t>
              </a:r>
              <a:endParaRPr kumimoji="1"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50235" name="Text Box 50">
              <a:extLst>
                <a:ext uri="{FF2B5EF4-FFF2-40B4-BE49-F238E27FC236}">
                  <a16:creationId xmlns:a16="http://schemas.microsoft.com/office/drawing/2014/main" id="{56011931-DA73-44CF-9295-94742DA05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1920"/>
              <a:ext cx="28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11</a:t>
              </a:r>
              <a:endParaRPr kumimoji="1" lang="en-US" altLang="zh-CN" sz="20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400">
                <a:ea typeface="宋体" panose="02010600030101010101" pitchFamily="2" charset="-122"/>
              </a:endParaRPr>
            </a:p>
          </p:txBody>
        </p:sp>
        <p:grpSp>
          <p:nvGrpSpPr>
            <p:cNvPr id="50236" name="Group 51">
              <a:extLst>
                <a:ext uri="{FF2B5EF4-FFF2-40B4-BE49-F238E27FC236}">
                  <a16:creationId xmlns:a16="http://schemas.microsoft.com/office/drawing/2014/main" id="{680B93DF-13FA-47DC-9CDB-A8E112C1C9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2" y="2056"/>
              <a:ext cx="1784" cy="736"/>
              <a:chOff x="1912" y="2056"/>
              <a:chExt cx="1784" cy="736"/>
            </a:xfrm>
          </p:grpSpPr>
          <p:sp>
            <p:nvSpPr>
              <p:cNvPr id="50237" name="Oval 52">
                <a:extLst>
                  <a:ext uri="{FF2B5EF4-FFF2-40B4-BE49-F238E27FC236}">
                    <a16:creationId xmlns:a16="http://schemas.microsoft.com/office/drawing/2014/main" id="{4DAA2A9A-6BBB-4196-9C5E-BABEF5E6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" y="2136"/>
                <a:ext cx="96" cy="96"/>
              </a:xfrm>
              <a:prstGeom prst="ellipse">
                <a:avLst/>
              </a:prstGeom>
              <a:solidFill>
                <a:srgbClr val="000000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50238" name="Oval 53">
                <a:extLst>
                  <a:ext uri="{FF2B5EF4-FFF2-40B4-BE49-F238E27FC236}">
                    <a16:creationId xmlns:a16="http://schemas.microsoft.com/office/drawing/2014/main" id="{BFB2183F-221A-417B-B006-DFEB200C6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056"/>
                <a:ext cx="96" cy="96"/>
              </a:xfrm>
              <a:prstGeom prst="ellipse">
                <a:avLst/>
              </a:prstGeom>
              <a:solidFill>
                <a:srgbClr val="000000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50239" name="Oval 54">
                <a:extLst>
                  <a:ext uri="{FF2B5EF4-FFF2-40B4-BE49-F238E27FC236}">
                    <a16:creationId xmlns:a16="http://schemas.microsoft.com/office/drawing/2014/main" id="{A6AA71CB-C57C-4584-848E-582C6380B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2" y="2696"/>
                <a:ext cx="96" cy="96"/>
              </a:xfrm>
              <a:prstGeom prst="ellipse">
                <a:avLst/>
              </a:prstGeom>
              <a:solidFill>
                <a:srgbClr val="000000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50240" name="Oval 55">
                <a:extLst>
                  <a:ext uri="{FF2B5EF4-FFF2-40B4-BE49-F238E27FC236}">
                    <a16:creationId xmlns:a16="http://schemas.microsoft.com/office/drawing/2014/main" id="{5FB91D57-C94D-4152-9F1A-F7145A9E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592"/>
                <a:ext cx="96" cy="96"/>
              </a:xfrm>
              <a:prstGeom prst="ellipse">
                <a:avLst/>
              </a:prstGeom>
              <a:solidFill>
                <a:srgbClr val="000000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56">
            <a:extLst>
              <a:ext uri="{FF2B5EF4-FFF2-40B4-BE49-F238E27FC236}">
                <a16:creationId xmlns:a16="http://schemas.microsoft.com/office/drawing/2014/main" id="{B5B8686D-12AA-4446-BD67-BEA7B642B0B8}"/>
              </a:ext>
            </a:extLst>
          </p:cNvPr>
          <p:cNvGrpSpPr>
            <a:grpSpLocks/>
          </p:cNvGrpSpPr>
          <p:nvPr/>
        </p:nvGrpSpPr>
        <p:grpSpPr bwMode="auto">
          <a:xfrm>
            <a:off x="3494088" y="3746500"/>
            <a:ext cx="3025775" cy="1371600"/>
            <a:chOff x="2120" y="1872"/>
            <a:chExt cx="1759" cy="864"/>
          </a:xfrm>
        </p:grpSpPr>
        <p:sp>
          <p:nvSpPr>
            <p:cNvPr id="50226" name="Text Box 57">
              <a:extLst>
                <a:ext uri="{FF2B5EF4-FFF2-40B4-BE49-F238E27FC236}">
                  <a16:creationId xmlns:a16="http://schemas.microsoft.com/office/drawing/2014/main" id="{057F0DDD-944F-4FF8-AD4E-F502401A7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872"/>
              <a:ext cx="32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="1" baseline="-30000">
                  <a:ea typeface="宋体" panose="02010600030101010101" pitchFamily="2" charset="-122"/>
                </a:rPr>
                <a:t>1,2</a:t>
              </a:r>
              <a:endParaRPr kumimoji="1" lang="en-US" altLang="zh-CN" sz="2000" b="1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400" b="1">
                <a:ea typeface="宋体" panose="02010600030101010101" pitchFamily="2" charset="-122"/>
              </a:endParaRPr>
            </a:p>
          </p:txBody>
        </p:sp>
        <p:sp>
          <p:nvSpPr>
            <p:cNvPr id="50227" name="Text Box 58">
              <a:extLst>
                <a:ext uri="{FF2B5EF4-FFF2-40B4-BE49-F238E27FC236}">
                  <a16:creationId xmlns:a16="http://schemas.microsoft.com/office/drawing/2014/main" id="{30218512-CC44-4488-9A75-341EFD2FA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" y="2535"/>
              <a:ext cx="254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0,2</a:t>
              </a:r>
              <a:endParaRPr kumimoji="1" lang="en-US" altLang="zh-CN" sz="2000"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000">
                <a:ea typeface="宋体" panose="02010600030101010101" pitchFamily="2" charset="-122"/>
              </a:endParaRPr>
            </a:p>
          </p:txBody>
        </p:sp>
        <p:sp>
          <p:nvSpPr>
            <p:cNvPr id="50228" name="Oval 59">
              <a:extLst>
                <a:ext uri="{FF2B5EF4-FFF2-40B4-BE49-F238E27FC236}">
                  <a16:creationId xmlns:a16="http://schemas.microsoft.com/office/drawing/2014/main" id="{425CAE0B-AF33-49AF-B39B-ACE10B3E8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0" y="25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0229" name="Oval 60">
              <a:extLst>
                <a:ext uri="{FF2B5EF4-FFF2-40B4-BE49-F238E27FC236}">
                  <a16:creationId xmlns:a16="http://schemas.microsoft.com/office/drawing/2014/main" id="{0E688CD3-4082-4B2D-88C9-DB01D778C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213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0230" name="Oval 61">
              <a:extLst>
                <a:ext uri="{FF2B5EF4-FFF2-40B4-BE49-F238E27FC236}">
                  <a16:creationId xmlns:a16="http://schemas.microsoft.com/office/drawing/2014/main" id="{976061DC-29B0-4FBF-8C2B-685228E44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22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0231" name="Rectangle 62">
              <a:extLst>
                <a:ext uri="{FF2B5EF4-FFF2-40B4-BE49-F238E27FC236}">
                  <a16:creationId xmlns:a16="http://schemas.microsoft.com/office/drawing/2014/main" id="{84C548B4-D884-4623-9C99-90C874390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5" y="2112"/>
              <a:ext cx="3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ea typeface="宋体" panose="02010600030101010101" pitchFamily="2" charset="-122"/>
                </a:rPr>
                <a:t>P22</a:t>
              </a:r>
            </a:p>
          </p:txBody>
        </p:sp>
      </p:grpSp>
      <p:grpSp>
        <p:nvGrpSpPr>
          <p:cNvPr id="8" name="Group 63">
            <a:extLst>
              <a:ext uri="{FF2B5EF4-FFF2-40B4-BE49-F238E27FC236}">
                <a16:creationId xmlns:a16="http://schemas.microsoft.com/office/drawing/2014/main" id="{50FD816F-ADED-4694-BA48-1628F844534C}"/>
              </a:ext>
            </a:extLst>
          </p:cNvPr>
          <p:cNvGrpSpPr>
            <a:grpSpLocks/>
          </p:cNvGrpSpPr>
          <p:nvPr/>
        </p:nvGrpSpPr>
        <p:grpSpPr bwMode="auto">
          <a:xfrm>
            <a:off x="3824288" y="3937000"/>
            <a:ext cx="1485900" cy="723900"/>
            <a:chOff x="2304" y="1992"/>
            <a:chExt cx="864" cy="456"/>
          </a:xfrm>
        </p:grpSpPr>
        <p:sp>
          <p:nvSpPr>
            <p:cNvPr id="50223" name="Text Box 64">
              <a:extLst>
                <a:ext uri="{FF2B5EF4-FFF2-40B4-BE49-F238E27FC236}">
                  <a16:creationId xmlns:a16="http://schemas.microsoft.com/office/drawing/2014/main" id="{7C709394-33FF-4165-9107-A7E37206B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1992"/>
              <a:ext cx="24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ea typeface="宋体" panose="02010600030101010101" pitchFamily="2" charset="-122"/>
                </a:rPr>
                <a:t>P</a:t>
              </a:r>
              <a:r>
                <a:rPr kumimoji="1" lang="en-US" altLang="zh-CN" sz="2000" b="1" baseline="-30000">
                  <a:ea typeface="宋体" panose="02010600030101010101" pitchFamily="2" charset="-122"/>
                </a:rPr>
                <a:t>1,3</a:t>
              </a:r>
              <a:r>
                <a:rPr kumimoji="1" lang="en-US" altLang="zh-CN" sz="2000" baseline="-30000">
                  <a:ea typeface="宋体" panose="02010600030101010101" pitchFamily="2" charset="-122"/>
                </a:rPr>
                <a:t>,</a:t>
              </a:r>
              <a:endParaRPr kumimoji="1"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50224" name="Oval 65">
              <a:extLst>
                <a:ext uri="{FF2B5EF4-FFF2-40B4-BE49-F238E27FC236}">
                  <a16:creationId xmlns:a16="http://schemas.microsoft.com/office/drawing/2014/main" id="{B7D7D022-6929-444C-8871-0F90CEE89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2176"/>
              <a:ext cx="48" cy="4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0225" name="Oval 66">
              <a:extLst>
                <a:ext uri="{FF2B5EF4-FFF2-40B4-BE49-F238E27FC236}">
                  <a16:creationId xmlns:a16="http://schemas.microsoft.com/office/drawing/2014/main" id="{BCF9BE12-E9C6-4CF2-84E9-91F3623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00"/>
              <a:ext cx="48" cy="4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50219" name="Rectangle 67">
            <a:extLst>
              <a:ext uri="{FF2B5EF4-FFF2-40B4-BE49-F238E27FC236}">
                <a16:creationId xmlns:a16="http://schemas.microsoft.com/office/drawing/2014/main" id="{66A41C13-35DE-4449-A515-47AD07068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1041400"/>
            <a:ext cx="82788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        依次类推，连续作</a:t>
            </a:r>
            <a:r>
              <a:rPr kumimoji="1" lang="en-US" altLang="zh-CN" sz="2400">
                <a:ea typeface="宋体" panose="02010600030101010101" pitchFamily="2" charset="-122"/>
              </a:rPr>
              <a:t>n</a:t>
            </a:r>
            <a:r>
              <a:rPr kumimoji="1" lang="zh-CN" altLang="en-US" sz="2400">
                <a:ea typeface="宋体" panose="02010600030101010101" pitchFamily="2" charset="-122"/>
              </a:rPr>
              <a:t>次后，得到一个单点        </a:t>
            </a:r>
            <a:r>
              <a:rPr kumimoji="1" lang="en-US" altLang="zh-CN" sz="2400">
                <a:ea typeface="宋体" panose="02010600030101010101" pitchFamily="2" charset="-122"/>
              </a:rPr>
              <a:t>,</a:t>
            </a:r>
            <a:r>
              <a:rPr kumimoji="1" lang="zh-CN" altLang="en-US" sz="2400">
                <a:ea typeface="宋体" panose="02010600030101010101" pitchFamily="2" charset="-122"/>
              </a:rPr>
              <a:t>该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点就是式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</a:t>
            </a:r>
            <a:r>
              <a:rPr kumimoji="1" lang="en-US" altLang="zh-CN" sz="2400">
                <a:ea typeface="宋体" panose="02010600030101010101" pitchFamily="2" charset="-122"/>
              </a:rPr>
              <a:t>Bézier</a:t>
            </a:r>
            <a:r>
              <a:rPr kumimoji="1" lang="zh-CN" altLang="en-US" sz="2400">
                <a:ea typeface="宋体" panose="02010600030101010101" pitchFamily="2" charset="-122"/>
              </a:rPr>
              <a:t>曲线上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的点    。</a:t>
            </a:r>
          </a:p>
        </p:txBody>
      </p:sp>
      <p:graphicFrame>
        <p:nvGraphicFramePr>
          <p:cNvPr id="50220" name="Object 68">
            <a:extLst>
              <a:ext uri="{FF2B5EF4-FFF2-40B4-BE49-F238E27FC236}">
                <a16:creationId xmlns:a16="http://schemas.microsoft.com/office/drawing/2014/main" id="{1CAC9398-9EB6-4B56-B5B9-3AEBF476BF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8463" y="1057275"/>
          <a:ext cx="7429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2" r:id="rId3" imgW="406224" imgH="241195" progId="Equation.DSMT4">
                  <p:embed/>
                </p:oleObj>
              </mc:Choice>
              <mc:Fallback>
                <p:oleObj r:id="rId3" imgW="406224" imgH="241195" progId="Equation.DSMT4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1057275"/>
                        <a:ext cx="7429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21" name="Object 69">
            <a:extLst>
              <a:ext uri="{FF2B5EF4-FFF2-40B4-BE49-F238E27FC236}">
                <a16:creationId xmlns:a16="http://schemas.microsoft.com/office/drawing/2014/main" id="{29B65D00-F9E9-42FA-BC7C-EF0C61BA2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2475" y="1411288"/>
          <a:ext cx="41275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3" r:id="rId5" imgW="1117600" imgH="431800" progId="Equation.DSMT4">
                  <p:embed/>
                </p:oleObj>
              </mc:Choice>
              <mc:Fallback>
                <p:oleObj r:id="rId5" imgW="1117600" imgH="43180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1411288"/>
                        <a:ext cx="41275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22" name="Object 70">
            <a:extLst>
              <a:ext uri="{FF2B5EF4-FFF2-40B4-BE49-F238E27FC236}">
                <a16:creationId xmlns:a16="http://schemas.microsoft.com/office/drawing/2014/main" id="{76793375-C0D3-43EF-93F1-E62A00909F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7388" y="2165350"/>
          <a:ext cx="7429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4" r:id="rId7" imgW="317225" imgH="203024" progId="Equation.DSMT4">
                  <p:embed/>
                </p:oleObj>
              </mc:Choice>
              <mc:Fallback>
                <p:oleObj r:id="rId7" imgW="317225" imgH="203024" progId="Equation.DSMT4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8" y="2165350"/>
                        <a:ext cx="7429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2">
            <a:extLst>
              <a:ext uri="{FF2B5EF4-FFF2-40B4-BE49-F238E27FC236}">
                <a16:creationId xmlns:a16="http://schemas.microsoft.com/office/drawing/2014/main" id="{2DB5E2C9-C6BF-4D58-AAF7-AFB89AF43B6A}"/>
              </a:ext>
            </a:extLst>
          </p:cNvPr>
          <p:cNvSpPr txBox="1">
            <a:spLocks noChangeArrowheads="1"/>
          </p:cNvSpPr>
          <p:nvPr/>
        </p:nvSpPr>
        <p:spPr>
          <a:xfrm>
            <a:off x="165100" y="76200"/>
            <a:ext cx="9493250" cy="914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zh-CN" kern="0">
                <a:ea typeface="宋体" panose="02010600030101010101" pitchFamily="2" charset="-122"/>
              </a:rPr>
              <a:t>Bezier Curve</a:t>
            </a:r>
            <a:endParaRPr lang="zh-CN" altLang="en-US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0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0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3">
            <a:extLst>
              <a:ext uri="{FF2B5EF4-FFF2-40B4-BE49-F238E27FC236}">
                <a16:creationId xmlns:a16="http://schemas.microsoft.com/office/drawing/2014/main" id="{46F93DF3-477B-421D-85A6-B13667FA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8687A9-A0E1-49E9-A780-CF77A98D5D18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A420EA47-8D8C-4A28-A76D-0C310ED5E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1276350"/>
            <a:ext cx="75120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kumimoji="1" lang="zh-CN" altLang="en-US" sz="2400">
                <a:ea typeface="宋体" panose="02010600030101010101" pitchFamily="2" charset="-122"/>
              </a:rPr>
              <a:t>让</a:t>
            </a:r>
            <a:r>
              <a:rPr kumimoji="1" lang="en-US" altLang="zh-CN" sz="2400">
                <a:ea typeface="宋体" panose="02010600030101010101" pitchFamily="2" charset="-122"/>
              </a:rPr>
              <a:t>t</a:t>
            </a:r>
            <a:r>
              <a:rPr kumimoji="1" lang="zh-CN" altLang="en-US" sz="2400">
                <a:ea typeface="宋体" panose="02010600030101010101" pitchFamily="2" charset="-122"/>
              </a:rPr>
              <a:t>在</a:t>
            </a:r>
            <a:r>
              <a:rPr kumimoji="1" lang="en-US" altLang="zh-CN" sz="2400">
                <a:ea typeface="宋体" panose="02010600030101010101" pitchFamily="2" charset="-122"/>
              </a:rPr>
              <a:t>[0,1]</a:t>
            </a:r>
            <a:r>
              <a:rPr kumimoji="1" lang="zh-CN" altLang="en-US" sz="2400">
                <a:ea typeface="宋体" panose="02010600030101010101" pitchFamily="2" charset="-122"/>
              </a:rPr>
              <a:t>间变动，就得到</a:t>
            </a:r>
            <a:r>
              <a:rPr kumimoji="1" lang="en-US" altLang="zh-CN" sz="2400">
                <a:ea typeface="宋体" panose="02010600030101010101" pitchFamily="2" charset="-122"/>
              </a:rPr>
              <a:t>Bézier</a:t>
            </a:r>
            <a:r>
              <a:rPr kumimoji="1" lang="zh-CN" altLang="en-US" sz="2400">
                <a:ea typeface="宋体" panose="02010600030101010101" pitchFamily="2" charset="-122"/>
              </a:rPr>
              <a:t>曲线，并且向量         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                        是曲线在点       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处</a:t>
            </a:r>
            <a:r>
              <a:rPr kumimoji="1" lang="zh-CN" altLang="en-US" sz="2400">
                <a:ea typeface="宋体" panose="02010600030101010101" pitchFamily="2" charset="-122"/>
              </a:rPr>
              <a:t>的切向量</a:t>
            </a:r>
          </a:p>
        </p:txBody>
      </p:sp>
      <p:graphicFrame>
        <p:nvGraphicFramePr>
          <p:cNvPr id="51204" name="Object 3">
            <a:extLst>
              <a:ext uri="{FF2B5EF4-FFF2-40B4-BE49-F238E27FC236}">
                <a16:creationId xmlns:a16="http://schemas.microsoft.com/office/drawing/2014/main" id="{5A3C0E4B-45A3-48B2-BE5D-9E28268CDF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1125" y="1962150"/>
          <a:ext cx="15684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4" r:id="rId3" imgW="710891" imgH="266584" progId="Equation.DSMT4">
                  <p:embed/>
                </p:oleObj>
              </mc:Choice>
              <mc:Fallback>
                <p:oleObj r:id="rId3" imgW="710891" imgH="266584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1962150"/>
                        <a:ext cx="156845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Rectangle 4">
            <a:extLst>
              <a:ext uri="{FF2B5EF4-FFF2-40B4-BE49-F238E27FC236}">
                <a16:creationId xmlns:a16="http://schemas.microsoft.com/office/drawing/2014/main" id="{A9C81E8A-0262-473F-9E46-C29AC342B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888" y="2647950"/>
            <a:ext cx="5913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kumimoji="1" lang="zh-CN" altLang="en-US" sz="2400">
                <a:ea typeface="宋体" panose="02010600030101010101" pitchFamily="2" charset="-122"/>
              </a:rPr>
              <a:t>作图过程，可以描述为一个代数递推公式</a:t>
            </a:r>
          </a:p>
        </p:txBody>
      </p:sp>
      <p:graphicFrame>
        <p:nvGraphicFramePr>
          <p:cNvPr id="51206" name="Object 5">
            <a:extLst>
              <a:ext uri="{FF2B5EF4-FFF2-40B4-BE49-F238E27FC236}">
                <a16:creationId xmlns:a16="http://schemas.microsoft.com/office/drawing/2014/main" id="{51ED2379-BFF8-404D-B6E6-E4760E6082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1125" y="3105150"/>
          <a:ext cx="3797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5" r:id="rId5" imgW="1968500" imgH="241300" progId="Equation.DSMT4">
                  <p:embed/>
                </p:oleObj>
              </mc:Choice>
              <mc:Fallback>
                <p:oleObj r:id="rId5" imgW="19685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3105150"/>
                        <a:ext cx="37973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Text Box 6">
            <a:extLst>
              <a:ext uri="{FF2B5EF4-FFF2-40B4-BE49-F238E27FC236}">
                <a16:creationId xmlns:a16="http://schemas.microsoft.com/office/drawing/2014/main" id="{E3B33F34-39C8-42F1-AF59-46BDA731D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3714750"/>
            <a:ext cx="1568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>
                <a:ea typeface="宋体" panose="02010600030101010101" pitchFamily="2" charset="-122"/>
              </a:rPr>
              <a:t>0≤</a:t>
            </a:r>
            <a:r>
              <a:rPr kumimoji="1" lang="en-US" altLang="zh-CN" sz="2400" i="1">
                <a:ea typeface="宋体" panose="02010600030101010101" pitchFamily="2" charset="-122"/>
              </a:rPr>
              <a:t>t</a:t>
            </a:r>
            <a:r>
              <a:rPr kumimoji="1" lang="en-US" altLang="zh-CN" sz="2400">
                <a:ea typeface="宋体" panose="02010600030101010101" pitchFamily="2" charset="-122"/>
              </a:rPr>
              <a:t>≤1</a:t>
            </a:r>
          </a:p>
        </p:txBody>
      </p:sp>
      <p:graphicFrame>
        <p:nvGraphicFramePr>
          <p:cNvPr id="51208" name="Object 7">
            <a:extLst>
              <a:ext uri="{FF2B5EF4-FFF2-40B4-BE49-F238E27FC236}">
                <a16:creationId xmlns:a16="http://schemas.microsoft.com/office/drawing/2014/main" id="{E10C5553-AB54-44DA-9C7C-D6DF5D08FB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7225" y="3790950"/>
          <a:ext cx="18161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6" r:id="rId7" imgW="761669" imgH="203112" progId="Equation.DSMT4">
                  <p:embed/>
                </p:oleObj>
              </mc:Choice>
              <mc:Fallback>
                <p:oleObj r:id="rId7" imgW="761669" imgH="20311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7225" y="3790950"/>
                        <a:ext cx="18161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8">
            <a:extLst>
              <a:ext uri="{FF2B5EF4-FFF2-40B4-BE49-F238E27FC236}">
                <a16:creationId xmlns:a16="http://schemas.microsoft.com/office/drawing/2014/main" id="{7237482B-0E64-46B0-841E-BEE6DF002E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3790950"/>
          <a:ext cx="1981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7" r:id="rId9" imgW="926698" imgH="203112" progId="Equation.DSMT4">
                  <p:embed/>
                </p:oleObj>
              </mc:Choice>
              <mc:Fallback>
                <p:oleObj r:id="rId9" imgW="926698" imgH="203112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790950"/>
                        <a:ext cx="19812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0" name="Rectangle 9">
            <a:extLst>
              <a:ext uri="{FF2B5EF4-FFF2-40B4-BE49-F238E27FC236}">
                <a16:creationId xmlns:a16="http://schemas.microsoft.com/office/drawing/2014/main" id="{8831248A-BF68-4670-B5FB-0290D2F61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75" y="4476750"/>
            <a:ext cx="908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式中</a:t>
            </a:r>
          </a:p>
        </p:txBody>
      </p:sp>
      <p:graphicFrame>
        <p:nvGraphicFramePr>
          <p:cNvPr id="51211" name="Object 10">
            <a:extLst>
              <a:ext uri="{FF2B5EF4-FFF2-40B4-BE49-F238E27FC236}">
                <a16:creationId xmlns:a16="http://schemas.microsoft.com/office/drawing/2014/main" id="{801FCB9B-CAA5-4025-965F-BCF17CBCB1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4476750"/>
          <a:ext cx="34671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8" r:id="rId11" imgW="1536700" imgH="241300" progId="Equation.DSMT4">
                  <p:embed/>
                </p:oleObj>
              </mc:Choice>
              <mc:Fallback>
                <p:oleObj r:id="rId11" imgW="1536700" imgH="241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476750"/>
                        <a:ext cx="34671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2" name="Rectangle 11">
            <a:extLst>
              <a:ext uri="{FF2B5EF4-FFF2-40B4-BE49-F238E27FC236}">
                <a16:creationId xmlns:a16="http://schemas.microsoft.com/office/drawing/2014/main" id="{6D3FC271-8FA7-4155-9FAC-1C8A6BFFB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493395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en-US" altLang="zh-CN" sz="2400" i="1">
                <a:ea typeface="宋体" panose="02010600030101010101" pitchFamily="2" charset="-122"/>
              </a:rPr>
              <a:t>l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表示递推的步数</a:t>
            </a:r>
          </a:p>
        </p:txBody>
      </p:sp>
      <p:sp>
        <p:nvSpPr>
          <p:cNvPr id="51213" name="Rectangle 12">
            <a:extLst>
              <a:ext uri="{FF2B5EF4-FFF2-40B4-BE49-F238E27FC236}">
                <a16:creationId xmlns:a16="http://schemas.microsoft.com/office/drawing/2014/main" id="{10CE50B0-485A-495E-BCA7-D2B63A543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75" y="5467350"/>
            <a:ext cx="784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en-US" altLang="zh-CN" sz="2400" i="1">
                <a:ea typeface="宋体" panose="02010600030101010101" pitchFamily="2" charset="-122"/>
              </a:rPr>
              <a:t>i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表示该点位于相应多边形的第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i+1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条边上。</a:t>
            </a:r>
          </a:p>
        </p:txBody>
      </p:sp>
      <p:graphicFrame>
        <p:nvGraphicFramePr>
          <p:cNvPr id="51214" name="Object 13">
            <a:extLst>
              <a:ext uri="{FF2B5EF4-FFF2-40B4-BE49-F238E27FC236}">
                <a16:creationId xmlns:a16="http://schemas.microsoft.com/office/drawing/2014/main" id="{C6D75432-B93E-4220-96B4-154FD2D170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5138" y="2017713"/>
          <a:ext cx="6604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9" name="Equation" r:id="rId13" imgW="317225" imgH="203024" progId="Equation.DSMT4">
                  <p:embed/>
                </p:oleObj>
              </mc:Choice>
              <mc:Fallback>
                <p:oleObj name="Equation" r:id="rId13" imgW="317225" imgH="203024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8" y="2017713"/>
                        <a:ext cx="66040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5" name="Text Box 14">
            <a:extLst>
              <a:ext uri="{FF2B5EF4-FFF2-40B4-BE49-F238E27FC236}">
                <a16:creationId xmlns:a16="http://schemas.microsoft.com/office/drawing/2014/main" id="{97E74B91-919B-4DC7-82BA-69C8FB32B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3367088"/>
            <a:ext cx="156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9.28</a:t>
            </a: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43BDC79-CC70-4ED7-A7FF-A8C8BC51CABE}"/>
              </a:ext>
            </a:extLst>
          </p:cNvPr>
          <p:cNvSpPr txBox="1">
            <a:spLocks noChangeArrowheads="1"/>
          </p:cNvSpPr>
          <p:nvPr/>
        </p:nvSpPr>
        <p:spPr>
          <a:xfrm>
            <a:off x="165100" y="76200"/>
            <a:ext cx="9493250" cy="914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zh-CN" kern="0">
                <a:ea typeface="宋体" panose="02010600030101010101" pitchFamily="2" charset="-122"/>
              </a:rPr>
              <a:t>Bezier Curve</a:t>
            </a:r>
            <a:endParaRPr lang="zh-CN" altLang="en-US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3">
            <a:extLst>
              <a:ext uri="{FF2B5EF4-FFF2-40B4-BE49-F238E27FC236}">
                <a16:creationId xmlns:a16="http://schemas.microsoft.com/office/drawing/2014/main" id="{0C851884-B9E9-4AA9-A81D-23228CFC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481FF7-DF3F-4730-9289-D7A6497079DD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96A7167-70EC-4BD2-AD2E-686933B55A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1031875"/>
            <a:ext cx="8915400" cy="1001713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3600">
                <a:latin typeface="宋体" panose="02010600030101010101" pitchFamily="2" charset="-122"/>
                <a:ea typeface="黑体" panose="02010609060101010101" pitchFamily="49" charset="-122"/>
              </a:rPr>
              <a:t>é</a:t>
            </a:r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</a:rPr>
              <a:t>zier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曲线的拼接</a:t>
            </a:r>
          </a:p>
        </p:txBody>
      </p:sp>
      <p:sp>
        <p:nvSpPr>
          <p:cNvPr id="33797" name="Rectangle 4">
            <a:extLst>
              <a:ext uri="{FF2B5EF4-FFF2-40B4-BE49-F238E27FC236}">
                <a16:creationId xmlns:a16="http://schemas.microsoft.com/office/drawing/2014/main" id="{0EF8CDC2-9E23-462E-82B7-CA7B9200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1814513"/>
            <a:ext cx="91122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 一段</a:t>
            </a:r>
            <a:r>
              <a:rPr kumimoji="1" lang="en-US" altLang="zh-CN">
                <a:ea typeface="宋体" panose="02010600030101010101" pitchFamily="2" charset="-122"/>
              </a:rPr>
              <a:t>Bé</a:t>
            </a:r>
            <a:r>
              <a:rPr kumimoji="1"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曲线常不足以表示复杂形状的曲线</a:t>
            </a:r>
            <a:endParaRPr kumimoji="1"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 为构造复杂曲线，经常采用曲线拼接的方法，将多段简单</a:t>
            </a:r>
            <a:r>
              <a:rPr kumimoji="1" lang="en-US" altLang="zh-CN">
                <a:ea typeface="宋体" panose="02010600030101010101" pitchFamily="2" charset="-122"/>
              </a:rPr>
              <a:t>Bé</a:t>
            </a:r>
            <a:r>
              <a:rPr kumimoji="1"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曲线首末拼接起来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229" name="Rectangle 14">
            <a:extLst>
              <a:ext uri="{FF2B5EF4-FFF2-40B4-BE49-F238E27FC236}">
                <a16:creationId xmlns:a16="http://schemas.microsoft.com/office/drawing/2014/main" id="{D3364865-0FF3-43FC-B5DA-1CAC9DBCF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4" name="Object 6">
            <a:extLst>
              <a:ext uri="{FF2B5EF4-FFF2-40B4-BE49-F238E27FC236}">
                <a16:creationId xmlns:a16="http://schemas.microsoft.com/office/drawing/2014/main" id="{E69769BC-AFEE-421C-B2BE-C243AE9EA5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3788" y="3614738"/>
          <a:ext cx="6604000" cy="290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Visio" r:id="rId4" imgW="4042791" imgH="1693926" progId="Visio.Drawing.11">
                  <p:embed/>
                </p:oleObj>
              </mc:Choice>
              <mc:Fallback>
                <p:oleObj name="Visio" r:id="rId4" imgW="4042791" imgH="1693926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8" y="3614738"/>
                        <a:ext cx="6604000" cy="290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AutoShape 5">
            <a:extLst>
              <a:ext uri="{FF2B5EF4-FFF2-40B4-BE49-F238E27FC236}">
                <a16:creationId xmlns:a16="http://schemas.microsoft.com/office/drawing/2014/main" id="{509C7E12-D3DB-4919-B5B5-956911171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935038"/>
            <a:ext cx="1935163" cy="620712"/>
          </a:xfrm>
          <a:prstGeom prst="wedgeRoundRectCallout">
            <a:avLst>
              <a:gd name="adj1" fmla="val -77065"/>
              <a:gd name="adj2" fmla="val 10541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320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为什么？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>
            <a:extLst>
              <a:ext uri="{FF2B5EF4-FFF2-40B4-BE49-F238E27FC236}">
                <a16:creationId xmlns:a16="http://schemas.microsoft.com/office/drawing/2014/main" id="{1FC141B9-7886-43C3-BCE9-D3A9FDD71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连续性条件</a:t>
            </a:r>
          </a:p>
        </p:txBody>
      </p:sp>
      <p:sp>
        <p:nvSpPr>
          <p:cNvPr id="54275" name="内容占位符 2">
            <a:extLst>
              <a:ext uri="{FF2B5EF4-FFF2-40B4-BE49-F238E27FC236}">
                <a16:creationId xmlns:a16="http://schemas.microsoft.com/office/drawing/2014/main" id="{B40632F4-DEC7-4523-8407-40990DDE44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76" name="灯片编号占位符 3">
            <a:extLst>
              <a:ext uri="{FF2B5EF4-FFF2-40B4-BE49-F238E27FC236}">
                <a16:creationId xmlns:a16="http://schemas.microsoft.com/office/drawing/2014/main" id="{8CE1CCC3-39CE-47ED-91A8-07CADA2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F2AC97-7B26-4653-B0CD-42BE6397F51D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54277" name="Picture 2" descr="http://www.c-cnc.com/mj/news/image/20060215202101xn.jpg">
            <a:extLst>
              <a:ext uri="{FF2B5EF4-FFF2-40B4-BE49-F238E27FC236}">
                <a16:creationId xmlns:a16="http://schemas.microsoft.com/office/drawing/2014/main" id="{39A86F32-CD5A-4BCB-BA39-A6CEC624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192213"/>
            <a:ext cx="7620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>
            <a:extLst>
              <a:ext uri="{FF2B5EF4-FFF2-40B4-BE49-F238E27FC236}">
                <a16:creationId xmlns:a16="http://schemas.microsoft.com/office/drawing/2014/main" id="{9CD76709-A989-42E4-86A2-B4464D6E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F4135D-7FAB-47F7-9294-761E44686440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597CA24-7A13-44C5-B069-471242005C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曲线曲面造型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4CD17A96-7011-4A63-A32B-F1D1F5F5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40000"/>
              </a:lnSpc>
            </a:pPr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初等解析曲面：平面</a:t>
            </a:r>
            <a:r>
              <a:rPr lang="en-US" altLang="zh-CN">
                <a:solidFill>
                  <a:srgbClr val="333333"/>
                </a:solidFill>
                <a:ea typeface="宋体" panose="02010600030101010101" pitchFamily="2" charset="-122"/>
              </a:rPr>
              <a:t>, </a:t>
            </a:r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球面</a:t>
            </a:r>
            <a:r>
              <a:rPr lang="en-US" altLang="zh-CN">
                <a:solidFill>
                  <a:srgbClr val="333333"/>
                </a:solidFill>
                <a:ea typeface="宋体" panose="02010600030101010101" pitchFamily="2" charset="-122"/>
              </a:rPr>
              <a:t>, </a:t>
            </a:r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圆柱面</a:t>
            </a:r>
          </a:p>
          <a:p>
            <a:pPr algn="just" eaLnBrk="1" hangingPunct="1">
              <a:lnSpc>
                <a:spcPct val="140000"/>
              </a:lnSpc>
            </a:pPr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复杂方式自由变化的曲线曲面：飞机</a:t>
            </a:r>
            <a:r>
              <a:rPr lang="en-US" altLang="zh-CN">
                <a:solidFill>
                  <a:srgbClr val="333333"/>
                </a:solidFill>
                <a:ea typeface="宋体" panose="02010600030101010101" pitchFamily="2" charset="-122"/>
              </a:rPr>
              <a:t>, </a:t>
            </a:r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轮船</a:t>
            </a:r>
            <a:r>
              <a:rPr lang="en-US" altLang="zh-CN">
                <a:solidFill>
                  <a:srgbClr val="333333"/>
                </a:solidFill>
                <a:ea typeface="宋体" panose="02010600030101010101" pitchFamily="2" charset="-122"/>
              </a:rPr>
              <a:t>, </a:t>
            </a:r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汽车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4757" name="Picture 4">
            <a:extLst>
              <a:ext uri="{FF2B5EF4-FFF2-40B4-BE49-F238E27FC236}">
                <a16:creationId xmlns:a16="http://schemas.microsoft.com/office/drawing/2014/main" id="{B32ED143-94EC-4F03-9C3F-D53D524D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25" y="3919538"/>
            <a:ext cx="4057650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5">
            <a:extLst>
              <a:ext uri="{FF2B5EF4-FFF2-40B4-BE49-F238E27FC236}">
                <a16:creationId xmlns:a16="http://schemas.microsoft.com/office/drawing/2014/main" id="{6685D5E2-ADA5-4C41-940F-C38208994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3875088"/>
            <a:ext cx="4630737" cy="25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>
            <a:extLst>
              <a:ext uri="{FF2B5EF4-FFF2-40B4-BE49-F238E27FC236}">
                <a16:creationId xmlns:a16="http://schemas.microsoft.com/office/drawing/2014/main" id="{5FDEF9AC-ABFE-44BF-ADD0-BF3F408AD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连续性条件</a:t>
            </a:r>
          </a:p>
        </p:txBody>
      </p:sp>
      <p:sp>
        <p:nvSpPr>
          <p:cNvPr id="55299" name="内容占位符 2">
            <a:extLst>
              <a:ext uri="{FF2B5EF4-FFF2-40B4-BE49-F238E27FC236}">
                <a16:creationId xmlns:a16="http://schemas.microsoft.com/office/drawing/2014/main" id="{8C06D2BB-BE09-4DD3-A9AF-B4FB195CDA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E109A03E-96FB-4CFF-B2C5-89F6375C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862A43-47B0-4E4E-B54D-97A2470A443B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55301" name="Picture 2" descr="http://www.jiaokedu.com/school/UploadFiles_5277/200808/20088814627110.jpg">
            <a:extLst>
              <a:ext uri="{FF2B5EF4-FFF2-40B4-BE49-F238E27FC236}">
                <a16:creationId xmlns:a16="http://schemas.microsoft.com/office/drawing/2014/main" id="{2DFE54C5-F571-480B-9C12-3DBA98D82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216025"/>
            <a:ext cx="6873875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>
            <a:extLst>
              <a:ext uri="{FF2B5EF4-FFF2-40B4-BE49-F238E27FC236}">
                <a16:creationId xmlns:a16="http://schemas.microsoft.com/office/drawing/2014/main" id="{53515521-4DDE-426F-B09C-8E747F6F3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连续性条件</a:t>
            </a:r>
          </a:p>
        </p:txBody>
      </p:sp>
      <p:sp>
        <p:nvSpPr>
          <p:cNvPr id="34820" name="内容占位符 2">
            <a:extLst>
              <a:ext uri="{FF2B5EF4-FFF2-40B4-BE49-F238E27FC236}">
                <a16:creationId xmlns:a16="http://schemas.microsoft.com/office/drawing/2014/main" id="{7E93EFC7-5BCA-4C3B-9BC6-EE86762B38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7650" y="1089025"/>
            <a:ext cx="9493250" cy="5181600"/>
          </a:xfrm>
        </p:spPr>
        <p:txBody>
          <a:bodyPr/>
          <a:lstStyle/>
          <a:p>
            <a:r>
              <a:rPr kumimoji="1" lang="zh-CN" altLang="en-US">
                <a:ea typeface="宋体" panose="02010600030101010101" pitchFamily="2" charset="-122"/>
              </a:rPr>
              <a:t>用若干条曲线段连成一条曲线或采用若干张曲面片拼成一张曲面</a:t>
            </a:r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zh-CN" altLang="en-US">
                <a:ea typeface="宋体" panose="02010600030101010101" pitchFamily="2" charset="-122"/>
              </a:rPr>
              <a:t>为了达到整条曲线或整张曲面光顺的要求， 在连接处应满足拼接条件，我们称之为连续性条件</a:t>
            </a:r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zh-CN" altLang="en-US">
                <a:ea typeface="宋体" panose="02010600030101010101" pitchFamily="2" charset="-122"/>
              </a:rPr>
              <a:t>几何连续性：连接处具有</a:t>
            </a:r>
            <a:r>
              <a:rPr kumimoji="1" lang="en-US" altLang="zh-CN">
                <a:ea typeface="宋体" panose="02010600030101010101" pitchFamily="2" charset="-122"/>
              </a:rPr>
              <a:t>n</a:t>
            </a:r>
            <a:r>
              <a:rPr kumimoji="1" lang="zh-CN" altLang="en-US">
                <a:ea typeface="宋体" panose="02010600030101010101" pitchFamily="2" charset="-122"/>
              </a:rPr>
              <a:t>阶导矢成</a:t>
            </a:r>
            <a:r>
              <a:rPr kumimoji="1"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比例</a:t>
            </a:r>
            <a:r>
              <a:rPr kumimoji="1" lang="zh-CN" altLang="en-US">
                <a:ea typeface="宋体" panose="02010600030101010101" pitchFamily="2" charset="-122"/>
              </a:rPr>
              <a:t>，记为</a:t>
            </a:r>
            <a:r>
              <a:rPr kumimoji="1" lang="en-US" altLang="zh-CN" i="1">
                <a:ea typeface="宋体" panose="02010600030101010101" pitchFamily="2" charset="-122"/>
              </a:rPr>
              <a:t>G</a:t>
            </a:r>
            <a:r>
              <a:rPr kumimoji="1" lang="en-US" altLang="zh-CN" baseline="30000">
                <a:ea typeface="宋体" panose="02010600030101010101" pitchFamily="2" charset="-122"/>
              </a:rPr>
              <a:t>n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kumimoji="1" lang="zh-CN" altLang="en-US">
                <a:ea typeface="宋体" panose="02010600030101010101" pitchFamily="2" charset="-122"/>
              </a:rPr>
              <a:t>参数连续性：连接处具有</a:t>
            </a:r>
            <a:r>
              <a:rPr kumimoji="1" lang="en-US" altLang="zh-CN">
                <a:ea typeface="宋体" panose="02010600030101010101" pitchFamily="2" charset="-122"/>
              </a:rPr>
              <a:t>n</a:t>
            </a:r>
            <a:r>
              <a:rPr kumimoji="1" lang="zh-CN" altLang="en-US">
                <a:ea typeface="宋体" panose="02010600030101010101" pitchFamily="2" charset="-122"/>
              </a:rPr>
              <a:t>阶导矢连续，记为</a:t>
            </a:r>
            <a:r>
              <a:rPr kumimoji="1" lang="en-US" altLang="zh-CN" i="1">
                <a:ea typeface="宋体" panose="02010600030101010101" pitchFamily="2" charset="-122"/>
              </a:rPr>
              <a:t>C</a:t>
            </a:r>
            <a:r>
              <a:rPr kumimoji="1" lang="en-US" altLang="zh-CN" baseline="30000"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56324" name="灯片编号占位符 3">
            <a:extLst>
              <a:ext uri="{FF2B5EF4-FFF2-40B4-BE49-F238E27FC236}">
                <a16:creationId xmlns:a16="http://schemas.microsoft.com/office/drawing/2014/main" id="{E1518AB0-9BEA-4DED-B747-7001AB15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0ADC9D-3D2E-482A-AAAE-DBE2683EB4D8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graphicFrame>
        <p:nvGraphicFramePr>
          <p:cNvPr id="34818" name="Object 2">
            <a:extLst>
              <a:ext uri="{FF2B5EF4-FFF2-40B4-BE49-F238E27FC236}">
                <a16:creationId xmlns:a16="http://schemas.microsoft.com/office/drawing/2014/main" id="{C4FD3DFE-68AF-4763-9FBB-53E6E083B4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825" y="4997450"/>
          <a:ext cx="9244013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" name="Visio" r:id="rId3" imgW="5906880" imgH="1118880" progId="Visio.Drawing.6">
                  <p:embed/>
                </p:oleObj>
              </mc:Choice>
              <mc:Fallback>
                <p:oleObj name="Visio" r:id="rId3" imgW="5906880" imgH="1118880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4997450"/>
                        <a:ext cx="9244013" cy="1749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>
            <a:extLst>
              <a:ext uri="{FF2B5EF4-FFF2-40B4-BE49-F238E27FC236}">
                <a16:creationId xmlns:a16="http://schemas.microsoft.com/office/drawing/2014/main" id="{11431DCF-1B4A-4884-A41B-CA845696A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连续性条件</a:t>
            </a:r>
          </a:p>
        </p:txBody>
      </p:sp>
      <p:sp>
        <p:nvSpPr>
          <p:cNvPr id="89091" name="内容占位符 2">
            <a:extLst>
              <a:ext uri="{FF2B5EF4-FFF2-40B4-BE49-F238E27FC236}">
                <a16:creationId xmlns:a16="http://schemas.microsoft.com/office/drawing/2014/main" id="{B6C630D4-D1A6-43AD-8E41-605A2275B2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i="1">
                <a:ea typeface="宋体" panose="02010600030101010101" pitchFamily="2" charset="-122"/>
              </a:rPr>
              <a:t>G</a:t>
            </a:r>
            <a:r>
              <a:rPr kumimoji="1" lang="en-US" altLang="zh-CN" baseline="30000">
                <a:ea typeface="宋体" panose="02010600030101010101" pitchFamily="2" charset="-122"/>
              </a:rPr>
              <a:t>1</a:t>
            </a:r>
            <a:r>
              <a:rPr kumimoji="1" lang="zh-CN" altLang="en-US">
                <a:ea typeface="宋体" panose="02010600030101010101" pitchFamily="2" charset="-122"/>
              </a:rPr>
              <a:t>、</a:t>
            </a:r>
            <a:r>
              <a:rPr kumimoji="1" lang="en-US" altLang="zh-CN" i="1">
                <a:ea typeface="宋体" panose="02010600030101010101" pitchFamily="2" charset="-122"/>
              </a:rPr>
              <a:t>G</a:t>
            </a:r>
            <a:r>
              <a:rPr kumimoji="1" lang="en-US" altLang="zh-CN" baseline="30000">
                <a:ea typeface="宋体" panose="02010600030101010101" pitchFamily="2" charset="-122"/>
              </a:rPr>
              <a:t>2</a:t>
            </a:r>
            <a:r>
              <a:rPr kumimoji="1" lang="zh-CN" altLang="en-US">
                <a:ea typeface="宋体" panose="02010600030101010101" pitchFamily="2" charset="-122"/>
              </a:rPr>
              <a:t>连续限于低次</a:t>
            </a:r>
            <a:r>
              <a:rPr kumimoji="1" lang="en-US" altLang="zh-CN">
                <a:ea typeface="宋体" panose="02010600030101010101" pitchFamily="2" charset="-122"/>
              </a:rPr>
              <a:t>(</a:t>
            </a:r>
            <a:r>
              <a:rPr kumimoji="1" lang="zh-CN" altLang="en-US">
                <a:ea typeface="宋体" panose="02010600030101010101" pitchFamily="2" charset="-122"/>
              </a:rPr>
              <a:t>四次以下</a:t>
            </a:r>
            <a:r>
              <a:rPr kumimoji="1" lang="en-US" altLang="zh-CN">
                <a:ea typeface="宋体" panose="02010600030101010101" pitchFamily="2" charset="-122"/>
              </a:rPr>
              <a:t>)</a:t>
            </a:r>
            <a:r>
              <a:rPr kumimoji="1" lang="zh-CN" altLang="en-US">
                <a:ea typeface="宋体" panose="02010600030101010101" pitchFamily="2" charset="-122"/>
              </a:rPr>
              <a:t>曲线和曲面，在连接处关于参数的一阶导数、二阶导数可以不相等，这种连接条件增加了曲线、曲面拼接的灵活性，拼接自由度大，可以构造出适合各种需要的样条曲线或曲面</a:t>
            </a:r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 i="1">
                <a:ea typeface="宋体" panose="02010600030101010101" pitchFamily="2" charset="-122"/>
              </a:rPr>
              <a:t>C</a:t>
            </a:r>
            <a:r>
              <a:rPr kumimoji="1" lang="en-US" altLang="zh-CN" baseline="30000">
                <a:ea typeface="宋体" panose="02010600030101010101" pitchFamily="2" charset="-122"/>
              </a:rPr>
              <a:t>1</a:t>
            </a:r>
            <a:r>
              <a:rPr kumimoji="1" lang="zh-CN" altLang="en-US">
                <a:ea typeface="宋体" panose="02010600030101010101" pitchFamily="2" charset="-122"/>
              </a:rPr>
              <a:t>、</a:t>
            </a:r>
            <a:r>
              <a:rPr kumimoji="1" lang="en-US" altLang="zh-CN" i="1">
                <a:ea typeface="宋体" panose="02010600030101010101" pitchFamily="2" charset="-122"/>
              </a:rPr>
              <a:t>C</a:t>
            </a:r>
            <a:r>
              <a:rPr kumimoji="1" lang="en-US" altLang="zh-CN" baseline="30000">
                <a:ea typeface="宋体" panose="02010600030101010101" pitchFamily="2" charset="-122"/>
              </a:rPr>
              <a:t>2</a:t>
            </a:r>
            <a:r>
              <a:rPr kumimoji="1" lang="zh-CN" altLang="en-US">
                <a:ea typeface="宋体" panose="02010600030101010101" pitchFamily="2" charset="-122"/>
              </a:rPr>
              <a:t>连续要求在连接处关于参数的一阶导数、二阶导数相等</a:t>
            </a:r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zh-CN" altLang="en-US">
                <a:ea typeface="宋体" panose="02010600030101010101" pitchFamily="2" charset="-122"/>
              </a:rPr>
              <a:t>若在连接处</a:t>
            </a:r>
            <a:r>
              <a:rPr kumimoji="1" lang="en-US" altLang="zh-CN" i="1">
                <a:ea typeface="宋体" panose="02010600030101010101" pitchFamily="2" charset="-122"/>
              </a:rPr>
              <a:t>C</a:t>
            </a:r>
            <a:r>
              <a:rPr kumimoji="1" lang="en-US" altLang="zh-CN" baseline="30000">
                <a:ea typeface="宋体" panose="02010600030101010101" pitchFamily="2" charset="-122"/>
              </a:rPr>
              <a:t>1</a:t>
            </a:r>
            <a:r>
              <a:rPr kumimoji="1" lang="zh-CN" altLang="en-US">
                <a:ea typeface="宋体" panose="02010600030101010101" pitchFamily="2" charset="-122"/>
              </a:rPr>
              <a:t>、</a:t>
            </a:r>
            <a:r>
              <a:rPr kumimoji="1" lang="en-US" altLang="zh-CN" i="1">
                <a:ea typeface="宋体" panose="02010600030101010101" pitchFamily="2" charset="-122"/>
              </a:rPr>
              <a:t>C</a:t>
            </a:r>
            <a:r>
              <a:rPr kumimoji="1" lang="en-US" altLang="zh-CN" baseline="30000">
                <a:ea typeface="宋体" panose="02010600030101010101" pitchFamily="2" charset="-122"/>
              </a:rPr>
              <a:t>2</a:t>
            </a:r>
            <a:r>
              <a:rPr kumimoji="1" lang="zh-CN" altLang="en-US">
                <a:ea typeface="宋体" panose="02010600030101010101" pitchFamily="2" charset="-122"/>
              </a:rPr>
              <a:t>连续，则必然有</a:t>
            </a:r>
            <a:r>
              <a:rPr kumimoji="1" lang="en-US" altLang="zh-CN" i="1">
                <a:ea typeface="宋体" panose="02010600030101010101" pitchFamily="2" charset="-122"/>
              </a:rPr>
              <a:t>G</a:t>
            </a:r>
            <a:r>
              <a:rPr kumimoji="1" lang="en-US" altLang="zh-CN" baseline="30000">
                <a:ea typeface="宋体" panose="02010600030101010101" pitchFamily="2" charset="-122"/>
              </a:rPr>
              <a:t>1</a:t>
            </a:r>
            <a:r>
              <a:rPr kumimoji="1" lang="zh-CN" altLang="en-US">
                <a:ea typeface="宋体" panose="02010600030101010101" pitchFamily="2" charset="-122"/>
              </a:rPr>
              <a:t>、</a:t>
            </a:r>
            <a:r>
              <a:rPr kumimoji="1" lang="en-US" altLang="zh-CN" i="1">
                <a:ea typeface="宋体" panose="02010600030101010101" pitchFamily="2" charset="-122"/>
              </a:rPr>
              <a:t>G</a:t>
            </a:r>
            <a:r>
              <a:rPr kumimoji="1" lang="en-US" altLang="zh-CN" baseline="30000">
                <a:ea typeface="宋体" panose="02010600030101010101" pitchFamily="2" charset="-122"/>
              </a:rPr>
              <a:t>2</a:t>
            </a:r>
            <a:r>
              <a:rPr kumimoji="1" lang="zh-CN" altLang="en-US">
                <a:ea typeface="宋体" panose="02010600030101010101" pitchFamily="2" charset="-122"/>
              </a:rPr>
              <a:t>连续，反之则不然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91473C27-B3D2-4F90-B178-1E5B5437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A34703-FFBB-4AA1-A385-10F5E3D6184E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6">
            <a:extLst>
              <a:ext uri="{FF2B5EF4-FFF2-40B4-BE49-F238E27FC236}">
                <a16:creationId xmlns:a16="http://schemas.microsoft.com/office/drawing/2014/main" id="{336CAF96-61C5-4100-9DAF-55F4C644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A02BB6-B263-4E09-9143-88EC8EE6C2B1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4DDB005-653B-4394-B523-725E309C857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0975" y="1074738"/>
            <a:ext cx="9377363" cy="518160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设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P(t)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Q(t)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为两条三次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Bézier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曲线</a:t>
            </a:r>
            <a:endParaRPr lang="en-US" altLang="zh-CN" sz="280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800" b="1">
                <a:solidFill>
                  <a:srgbClr val="333333"/>
                </a:solidFill>
                <a:ea typeface="宋体" panose="02010600030101010101" pitchFamily="2" charset="-122"/>
              </a:rPr>
              <a:t>问题的提出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：如何保证连接处具有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G</a:t>
            </a:r>
            <a:r>
              <a:rPr lang="en-US" altLang="zh-CN" sz="2800" baseline="30000">
                <a:solidFill>
                  <a:srgbClr val="333333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 、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G</a:t>
            </a:r>
            <a:r>
              <a:rPr lang="en-US" altLang="zh-CN" sz="2800" baseline="30000">
                <a:solidFill>
                  <a:srgbClr val="333333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G</a:t>
            </a:r>
            <a:r>
              <a:rPr lang="en-US" altLang="zh-CN" sz="2800" baseline="30000">
                <a:solidFill>
                  <a:srgbClr val="333333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连续性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在两段三次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Bezier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曲线间得到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G</a:t>
            </a:r>
            <a:r>
              <a:rPr lang="en-US" altLang="zh-CN" sz="2800" baseline="30000">
                <a:solidFill>
                  <a:srgbClr val="333333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连续性</a:t>
            </a:r>
          </a:p>
        </p:txBody>
      </p:sp>
      <p:sp>
        <p:nvSpPr>
          <p:cNvPr id="58372" name="Rectangle 7">
            <a:extLst>
              <a:ext uri="{FF2B5EF4-FFF2-40B4-BE49-F238E27FC236}">
                <a16:creationId xmlns:a16="http://schemas.microsoft.com/office/drawing/2014/main" id="{051024C9-4346-4E8A-87B8-1B45217A4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3314700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8373" name="Rectangle 10">
            <a:extLst>
              <a:ext uri="{FF2B5EF4-FFF2-40B4-BE49-F238E27FC236}">
                <a16:creationId xmlns:a16="http://schemas.microsoft.com/office/drawing/2014/main" id="{46DB3B9D-5CED-45C6-8673-17759B51C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Bezier Curve</a:t>
            </a:r>
            <a:endParaRPr lang="zh-CN" altLang="en-US" sz="44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5842" name="Object 6">
            <a:extLst>
              <a:ext uri="{FF2B5EF4-FFF2-40B4-BE49-F238E27FC236}">
                <a16:creationId xmlns:a16="http://schemas.microsoft.com/office/drawing/2014/main" id="{47105A96-B7CE-49F4-A090-D190862E7F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3788" y="3614738"/>
          <a:ext cx="6604000" cy="290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3" name="Visio" r:id="rId3" imgW="4042791" imgH="1693926" progId="Visio.Drawing.11">
                  <p:embed/>
                </p:oleObj>
              </mc:Choice>
              <mc:Fallback>
                <p:oleObj name="Visio" r:id="rId3" imgW="4042791" imgH="1693926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8" y="3614738"/>
                        <a:ext cx="6604000" cy="290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7">
            <a:extLst>
              <a:ext uri="{FF2B5EF4-FFF2-40B4-BE49-F238E27FC236}">
                <a16:creationId xmlns:a16="http://schemas.microsoft.com/office/drawing/2014/main" id="{776B81F1-D35A-4613-8FB5-362507A0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955A70-4598-47CE-87B6-2B32C4703DFE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59395" name="Rectangle 8">
            <a:extLst>
              <a:ext uri="{FF2B5EF4-FFF2-40B4-BE49-F238E27FC236}">
                <a16:creationId xmlns:a16="http://schemas.microsoft.com/office/drawing/2014/main" id="{76EBC336-8620-4EF5-BE0A-3BCF1BDC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Bezier Curve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872" name="Rectangle 3">
            <a:extLst>
              <a:ext uri="{FF2B5EF4-FFF2-40B4-BE49-F238E27FC236}">
                <a16:creationId xmlns:a16="http://schemas.microsoft.com/office/drawing/2014/main" id="{01303D79-A79C-4F28-83C3-725F1EC9C29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17588"/>
            <a:ext cx="9318625" cy="5383212"/>
          </a:xfrm>
        </p:spPr>
        <p:txBody>
          <a:bodyPr/>
          <a:lstStyle/>
          <a:p>
            <a:pPr eaLnBrk="1" hangingPunct="1"/>
            <a:r>
              <a:rPr kumimoji="1"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为实现</a:t>
            </a:r>
            <a:r>
              <a:rPr kumimoji="1"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G1</a:t>
            </a:r>
            <a:r>
              <a:rPr kumimoji="1"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连续，则有：</a:t>
            </a:r>
          </a:p>
          <a:p>
            <a:pPr eaLnBrk="1" hangingPunct="1"/>
            <a:endParaRPr kumimoji="1" lang="zh-CN" altLang="en-US" sz="280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kumimoji="1"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亦即：</a:t>
            </a:r>
          </a:p>
        </p:txBody>
      </p:sp>
      <p:graphicFrame>
        <p:nvGraphicFramePr>
          <p:cNvPr id="36866" name="Object 4">
            <a:extLst>
              <a:ext uri="{FF2B5EF4-FFF2-40B4-BE49-F238E27FC236}">
                <a16:creationId xmlns:a16="http://schemas.microsoft.com/office/drawing/2014/main" id="{49AFB347-75A9-420F-852E-3C0B686F329C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4583113" y="1089025"/>
          <a:ext cx="333533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3" r:id="rId3" imgW="1028254" imgH="215806" progId="Equation.3">
                  <p:embed/>
                </p:oleObj>
              </mc:Choice>
              <mc:Fallback>
                <p:oleObj r:id="rId3" imgW="1028254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3" y="1089025"/>
                        <a:ext cx="3335337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7">
            <a:extLst>
              <a:ext uri="{FF2B5EF4-FFF2-40B4-BE49-F238E27FC236}">
                <a16:creationId xmlns:a16="http://schemas.microsoft.com/office/drawing/2014/main" id="{1F457A2B-E9D6-4D3E-BF4A-E1208C6C640D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44763" y="2100263"/>
          <a:ext cx="38131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4" r:id="rId5" imgW="1358900" imgH="228600" progId="Equation.3">
                  <p:embed/>
                </p:oleObj>
              </mc:Choice>
              <mc:Fallback>
                <p:oleObj r:id="rId5" imgW="13589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3" y="2100263"/>
                        <a:ext cx="381317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11">
            <a:extLst>
              <a:ext uri="{FF2B5EF4-FFF2-40B4-BE49-F238E27FC236}">
                <a16:creationId xmlns:a16="http://schemas.microsoft.com/office/drawing/2014/main" id="{ABC61A18-DF5E-4E84-9C78-A184414159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1450" y="2749550"/>
          <a:ext cx="3384550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5" r:id="rId7" imgW="1168400" imgH="457200" progId="Equation.3">
                  <p:embed/>
                </p:oleObj>
              </mc:Choice>
              <mc:Fallback>
                <p:oleObj r:id="rId7" imgW="116840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1450" y="2749550"/>
                        <a:ext cx="3384550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6">
            <a:extLst>
              <a:ext uri="{FF2B5EF4-FFF2-40B4-BE49-F238E27FC236}">
                <a16:creationId xmlns:a16="http://schemas.microsoft.com/office/drawing/2014/main" id="{8080B3D5-D0CF-4C10-B746-51D165368A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488" y="3519488"/>
          <a:ext cx="7000875" cy="308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6" name="Visio" r:id="rId9" imgW="4042791" imgH="1693926" progId="Visio.Drawing.11">
                  <p:embed/>
                </p:oleObj>
              </mc:Choice>
              <mc:Fallback>
                <p:oleObj name="Visio" r:id="rId9" imgW="4042791" imgH="1693926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3519488"/>
                        <a:ext cx="7000875" cy="308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8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6">
            <a:extLst>
              <a:ext uri="{FF2B5EF4-FFF2-40B4-BE49-F238E27FC236}">
                <a16:creationId xmlns:a16="http://schemas.microsoft.com/office/drawing/2014/main" id="{3B32BD34-6A7A-43FC-AEB6-06C3DD71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BEC629-CFF9-4C43-B437-D46B283C1306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0419" name="Rectangle 5">
            <a:extLst>
              <a:ext uri="{FF2B5EF4-FFF2-40B4-BE49-F238E27FC236}">
                <a16:creationId xmlns:a16="http://schemas.microsoft.com/office/drawing/2014/main" id="{E02D122C-514A-4945-8DAA-0DE50413B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Bezier Curve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894" name="Rectangle 2">
            <a:extLst>
              <a:ext uri="{FF2B5EF4-FFF2-40B4-BE49-F238E27FC236}">
                <a16:creationId xmlns:a16="http://schemas.microsoft.com/office/drawing/2014/main" id="{9E0EFAFB-EAF3-4F41-8710-A308E22396D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995363"/>
            <a:ext cx="9274175" cy="5405437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 在两段三次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Bezier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曲线间得到</a:t>
            </a:r>
            <a:r>
              <a:rPr lang="en-US" altLang="zh-CN" sz="2800">
                <a:solidFill>
                  <a:srgbClr val="333333"/>
                </a:solidFill>
                <a:ea typeface="宋体" panose="02010600030101010101" pitchFamily="2" charset="-122"/>
              </a:rPr>
              <a:t>G</a:t>
            </a:r>
            <a:r>
              <a:rPr lang="en-US" altLang="zh-CN" sz="2800" baseline="30000">
                <a:solidFill>
                  <a:srgbClr val="333333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800">
                <a:solidFill>
                  <a:srgbClr val="333333"/>
                </a:solidFill>
                <a:ea typeface="宋体" panose="02010600030101010101" pitchFamily="2" charset="-122"/>
              </a:rPr>
              <a:t>连续性：</a:t>
            </a:r>
          </a:p>
        </p:txBody>
      </p:sp>
      <p:graphicFrame>
        <p:nvGraphicFramePr>
          <p:cNvPr id="37890" name="Object 3">
            <a:extLst>
              <a:ext uri="{FF2B5EF4-FFF2-40B4-BE49-F238E27FC236}">
                <a16:creationId xmlns:a16="http://schemas.microsoft.com/office/drawing/2014/main" id="{A8B418E2-861D-4F63-B292-1C63D416DD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1590675"/>
          <a:ext cx="6907212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" r:id="rId3" imgW="2209800" imgH="457200" progId="Equation.3">
                  <p:embed/>
                </p:oleObj>
              </mc:Choice>
              <mc:Fallback>
                <p:oleObj r:id="rId3" imgW="22098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590675"/>
                        <a:ext cx="6907212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6">
            <a:extLst>
              <a:ext uri="{FF2B5EF4-FFF2-40B4-BE49-F238E27FC236}">
                <a16:creationId xmlns:a16="http://schemas.microsoft.com/office/drawing/2014/main" id="{AA04A4FA-54F8-40C7-9589-73DD7DF458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7513" y="3317875"/>
          <a:ext cx="7280275" cy="320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" name="Visio" r:id="rId5" imgW="4042791" imgH="1693926" progId="Visio.Drawing.11">
                  <p:embed/>
                </p:oleObj>
              </mc:Choice>
              <mc:Fallback>
                <p:oleObj name="Visio" r:id="rId5" imgW="4042791" imgH="1693926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3317875"/>
                        <a:ext cx="7280275" cy="320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>
            <a:extLst>
              <a:ext uri="{FF2B5EF4-FFF2-40B4-BE49-F238E27FC236}">
                <a16:creationId xmlns:a16="http://schemas.microsoft.com/office/drawing/2014/main" id="{353FCC76-51DC-46C0-95E3-7D0D96BC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D4878A-FFED-4D0C-9A53-1F60A332727D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BCEDB66A-41A8-4144-A4BC-8675805323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Bezier Curve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8" name="Rectangle 3">
            <a:extLst>
              <a:ext uri="{FF2B5EF4-FFF2-40B4-BE49-F238E27FC236}">
                <a16:creationId xmlns:a16="http://schemas.microsoft.com/office/drawing/2014/main" id="{D3E7979C-3BE7-4AD1-80B6-9067715B9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1288" y="1049338"/>
            <a:ext cx="9626600" cy="51816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曲线不足：</a:t>
            </a:r>
          </a:p>
          <a:p>
            <a:pPr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1.</a:t>
            </a:r>
            <a:r>
              <a:rPr lang="zh-CN" altLang="en-US">
                <a:ea typeface="宋体" panose="02010600030101010101" pitchFamily="2" charset="-122"/>
              </a:rPr>
              <a:t>特征多边形边数与曲线次数严格相关</a:t>
            </a:r>
          </a:p>
          <a:p>
            <a:pPr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2.Bezier</a:t>
            </a:r>
            <a:r>
              <a:rPr lang="zh-CN" altLang="en-US">
                <a:ea typeface="宋体" panose="02010600030101010101" pitchFamily="2" charset="-122"/>
              </a:rPr>
              <a:t>曲线是一个整体逼近方案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	</a:t>
            </a:r>
            <a:r>
              <a:rPr lang="zh-CN" altLang="en-US">
                <a:ea typeface="宋体" panose="02010600030101010101" pitchFamily="2" charset="-122"/>
              </a:rPr>
              <a:t>牵一发动全身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61445" name="Object 3">
            <a:extLst>
              <a:ext uri="{FF2B5EF4-FFF2-40B4-BE49-F238E27FC236}">
                <a16:creationId xmlns:a16="http://schemas.microsoft.com/office/drawing/2014/main" id="{F6ABC74F-C40A-40D5-8EBD-2CCBE51A58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764088"/>
          <a:ext cx="299402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3" name="Visio" r:id="rId4" imgW="2659082" imgH="1666875" progId="Visio.Drawing.11">
                  <p:embed/>
                </p:oleObj>
              </mc:Choice>
              <mc:Fallback>
                <p:oleObj name="Visio" r:id="rId4" imgW="2659082" imgH="166687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764088"/>
                        <a:ext cx="2994025" cy="187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6">
            <a:extLst>
              <a:ext uri="{FF2B5EF4-FFF2-40B4-BE49-F238E27FC236}">
                <a16:creationId xmlns:a16="http://schemas.microsoft.com/office/drawing/2014/main" id="{F3106B1D-E2E9-4CBE-8733-5EA3EED222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0675" y="4316413"/>
          <a:ext cx="5775325" cy="254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4" name="Visio" r:id="rId6" imgW="4042791" imgH="1693926" progId="Visio.Drawing.11">
                  <p:embed/>
                </p:oleObj>
              </mc:Choice>
              <mc:Fallback>
                <p:oleObj name="Visio" r:id="rId6" imgW="4042791" imgH="1693926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675" y="4316413"/>
                        <a:ext cx="5775325" cy="254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8C71E588-2D4E-4CB3-9100-6174C07D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C9560E-D9EE-41B7-A8E9-85D41B6B73B6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8E11E091-7905-46D2-ADA4-6783FC6BF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A1F4C02D-5C1E-468E-8CAD-2451CC332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基本理论及参数表示法</a:t>
            </a: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Hermite</a:t>
            </a:r>
            <a:r>
              <a:rPr lang="zh-CN" altLang="en-US" sz="3200">
                <a:ea typeface="宋体" panose="02010600030101010101" pitchFamily="2" charset="-122"/>
              </a:rPr>
              <a:t>曲线</a:t>
            </a:r>
            <a:endParaRPr lang="en-US" altLang="zh-CN" sz="320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Bezier</a:t>
            </a:r>
            <a:r>
              <a:rPr lang="zh-CN" altLang="en-US" sz="3200">
                <a:ea typeface="宋体" panose="02010600030101010101" pitchFamily="2" charset="-122"/>
              </a:rPr>
              <a:t>曲线</a:t>
            </a:r>
            <a:endParaRPr lang="en-US" altLang="zh-CN" sz="320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>
                <a:solidFill>
                  <a:schemeClr val="accent2"/>
                </a:solidFill>
                <a:ea typeface="宋体" panose="02010600030101010101" pitchFamily="2" charset="-122"/>
              </a:rPr>
              <a:t>B</a:t>
            </a:r>
            <a:r>
              <a:rPr lang="zh-CN" altLang="en-US" sz="3200">
                <a:solidFill>
                  <a:schemeClr val="accent2"/>
                </a:solidFill>
                <a:ea typeface="宋体" panose="02010600030101010101" pitchFamily="2" charset="-122"/>
              </a:rPr>
              <a:t>样条曲线</a:t>
            </a:r>
            <a:endParaRPr lang="en-US" altLang="zh-CN" sz="320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曲面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Picture 2" descr="https://timgsa.baidu.com/timg?image&amp;quality=80&amp;size=b9999_10000&amp;sec=1513615915582&amp;di=37866083e2fb756264837284ff84650a&amp;imgtype=0&amp;src=http%3A%2F%2Fwww.mfcad.com%2Fuploads%2Fallimg%2F110617%2F33818-11061G04605U2.jpg">
            <a:extLst>
              <a:ext uri="{FF2B5EF4-FFF2-40B4-BE49-F238E27FC236}">
                <a16:creationId xmlns:a16="http://schemas.microsoft.com/office/drawing/2014/main" id="{A574846D-850E-4A91-8172-50FE3D1B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22" y="3056021"/>
            <a:ext cx="3853332" cy="3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7">
            <a:extLst>
              <a:ext uri="{FF2B5EF4-FFF2-40B4-BE49-F238E27FC236}">
                <a16:creationId xmlns:a16="http://schemas.microsoft.com/office/drawing/2014/main" id="{87C40FAD-AD72-4F15-BAD2-39005F25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C3C9B3-6AA0-484D-BAA3-31E8BCAA661A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graphicFrame>
        <p:nvGraphicFramePr>
          <p:cNvPr id="64515" name="Object 2">
            <a:extLst>
              <a:ext uri="{FF2B5EF4-FFF2-40B4-BE49-F238E27FC236}">
                <a16:creationId xmlns:a16="http://schemas.microsoft.com/office/drawing/2014/main" id="{EB7984C4-9CB3-4B13-82BA-AB8170CC5120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4113213" y="3668713"/>
          <a:ext cx="5792787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4" name="Visio" r:id="rId3" imgW="3619995" imgH="1889379" progId="Visio.Drawing.11">
                  <p:embed/>
                </p:oleObj>
              </mc:Choice>
              <mc:Fallback>
                <p:oleObj name="Visio" r:id="rId3" imgW="3619995" imgH="1889379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3668713"/>
                        <a:ext cx="5792787" cy="302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3">
            <a:extLst>
              <a:ext uri="{FF2B5EF4-FFF2-40B4-BE49-F238E27FC236}">
                <a16:creationId xmlns:a16="http://schemas.microsoft.com/office/drawing/2014/main" id="{5F588111-B6CB-4B77-9BF2-F18BC4123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Cubic B-Spline Curve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64517" name="Object 3">
            <a:extLst>
              <a:ext uri="{FF2B5EF4-FFF2-40B4-BE49-F238E27FC236}">
                <a16:creationId xmlns:a16="http://schemas.microsoft.com/office/drawing/2014/main" id="{6023B912-8C17-4405-8688-4FC93508BFE4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9250" y="1195388"/>
          <a:ext cx="8526463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5" name="Equation" r:id="rId5" imgW="3695700" imgH="939800" progId="Equation.DSMT4">
                  <p:embed/>
                </p:oleObj>
              </mc:Choice>
              <mc:Fallback>
                <p:oleObj name="Equation" r:id="rId5" imgW="3695700" imgH="93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195388"/>
                        <a:ext cx="8526463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7">
            <a:extLst>
              <a:ext uri="{FF2B5EF4-FFF2-40B4-BE49-F238E27FC236}">
                <a16:creationId xmlns:a16="http://schemas.microsoft.com/office/drawing/2014/main" id="{01199202-EA63-4FCC-ACDF-32FA6F93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66AA4E-799C-450B-B08A-1385497ACC40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08F8A0E-CD45-4BCC-A30D-DDD78A31F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Cubic B-Spline Curve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65540" name="Object 4">
            <a:extLst>
              <a:ext uri="{FF2B5EF4-FFF2-40B4-BE49-F238E27FC236}">
                <a16:creationId xmlns:a16="http://schemas.microsoft.com/office/drawing/2014/main" id="{9CAD78D1-5A1B-42AA-ACA1-D7E3591553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013" y="1114425"/>
          <a:ext cx="4429125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9" name="Equation" r:id="rId3" imgW="1079032" imgH="431613" progId="Equation.DSMT4">
                  <p:embed/>
                </p:oleObj>
              </mc:Choice>
              <mc:Fallback>
                <p:oleObj name="Equation" r:id="rId3" imgW="1079032" imgH="431613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1114425"/>
                        <a:ext cx="4429125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>
            <a:extLst>
              <a:ext uri="{FF2B5EF4-FFF2-40B4-BE49-F238E27FC236}">
                <a16:creationId xmlns:a16="http://schemas.microsoft.com/office/drawing/2014/main" id="{F0B5E45E-7C78-4EA3-A099-CC6EDD1CB6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3" y="2090738"/>
          <a:ext cx="7400925" cy="243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0" name="Equation" r:id="rId5" imgW="1841500" imgH="1041400" progId="Equation.DSMT4">
                  <p:embed/>
                </p:oleObj>
              </mc:Choice>
              <mc:Fallback>
                <p:oleObj name="Equation" r:id="rId5" imgW="1841500" imgH="1041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2090738"/>
                        <a:ext cx="7400925" cy="243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2" name="Picture 9">
            <a:extLst>
              <a:ext uri="{FF2B5EF4-FFF2-40B4-BE49-F238E27FC236}">
                <a16:creationId xmlns:a16="http://schemas.microsoft.com/office/drawing/2014/main" id="{191A907C-9458-48FA-9BA8-2E39D691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3832225"/>
            <a:ext cx="322580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>
            <a:extLst>
              <a:ext uri="{FF2B5EF4-FFF2-40B4-BE49-F238E27FC236}">
                <a16:creationId xmlns:a16="http://schemas.microsoft.com/office/drawing/2014/main" id="{A4E8E5B4-E50C-4A07-AFA8-5E90718E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9CA0EA-1C53-4787-9ADB-3426481BA485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57B3C807-69A6-41BC-A8A5-2D605DF90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06F0C86-40D0-4F5B-84E3-A2567AD214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197" name="Picture 4">
            <a:extLst>
              <a:ext uri="{FF2B5EF4-FFF2-40B4-BE49-F238E27FC236}">
                <a16:creationId xmlns:a16="http://schemas.microsoft.com/office/drawing/2014/main" id="{5EDE827F-5C1C-4A5C-921A-BF7AFD93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0"/>
            <a:ext cx="9129713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6">
            <a:extLst>
              <a:ext uri="{FF2B5EF4-FFF2-40B4-BE49-F238E27FC236}">
                <a16:creationId xmlns:a16="http://schemas.microsoft.com/office/drawing/2014/main" id="{AB71AFCB-F105-4529-AAFF-26EDC173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1F6D96-2D88-4343-AA0C-C33360BA71CF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30D6C062-0D89-4A5F-9620-22C0248E1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Cubic B-Spline Curve</a:t>
            </a:r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DFCCCC66-4A04-43D4-A6A3-101689E16E4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9421813" cy="5181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B</a:t>
            </a:r>
            <a:r>
              <a:rPr lang="zh-CN" altLang="en-US" sz="3600">
                <a:ea typeface="宋体" panose="02010600030101010101" pitchFamily="2" charset="-122"/>
              </a:rPr>
              <a:t>样条曲线的性质</a:t>
            </a:r>
            <a:endParaRPr lang="en-US" altLang="zh-CN" sz="360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solidFill>
                  <a:schemeClr val="accent2"/>
                </a:solidFill>
                <a:ea typeface="宋体" panose="02010600030101010101" pitchFamily="2" charset="-122"/>
              </a:rPr>
              <a:t>端点</a:t>
            </a:r>
            <a:r>
              <a:rPr lang="zh-CN" altLang="en-US" sz="3200">
                <a:ea typeface="宋体" panose="02010600030101010101" pitchFamily="2" charset="-122"/>
              </a:rPr>
              <a:t>（位置、一阶导数、二阶导数）</a:t>
            </a: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凸包性</a:t>
            </a: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变差缩减性</a:t>
            </a: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几何不变性</a:t>
            </a: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交互能力</a:t>
            </a: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</p:txBody>
      </p:sp>
      <p:graphicFrame>
        <p:nvGraphicFramePr>
          <p:cNvPr id="66565" name="Object 2">
            <a:extLst>
              <a:ext uri="{FF2B5EF4-FFF2-40B4-BE49-F238E27FC236}">
                <a16:creationId xmlns:a16="http://schemas.microsoft.com/office/drawing/2014/main" id="{BBBF2C53-4AED-4B7F-8CB8-71C3066DA63B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524250" y="2865438"/>
          <a:ext cx="622935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Visio" r:id="rId3" imgW="3620036" imgH="1889403" progId="Visio.Drawing.11">
                  <p:embed/>
                </p:oleObj>
              </mc:Choice>
              <mc:Fallback>
                <p:oleObj name="Visio" r:id="rId3" imgW="3620036" imgH="1889403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2865438"/>
                        <a:ext cx="6229350" cy="3251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>
            <a:extLst>
              <a:ext uri="{FF2B5EF4-FFF2-40B4-BE49-F238E27FC236}">
                <a16:creationId xmlns:a16="http://schemas.microsoft.com/office/drawing/2014/main" id="{24FF30F6-4315-45F0-8272-6D331A0C30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3888" y="3338513"/>
          <a:ext cx="6742112" cy="351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8" name="Visio" r:id="rId3" imgW="3619995" imgH="1889379" progId="Visio.Drawing.11">
                  <p:embed/>
                </p:oleObj>
              </mc:Choice>
              <mc:Fallback>
                <p:oleObj name="Visio" r:id="rId3" imgW="3619995" imgH="1889379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3338513"/>
                        <a:ext cx="6742112" cy="3519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7" name="灯片编号占位符 6">
            <a:extLst>
              <a:ext uri="{FF2B5EF4-FFF2-40B4-BE49-F238E27FC236}">
                <a16:creationId xmlns:a16="http://schemas.microsoft.com/office/drawing/2014/main" id="{4A5B1EB9-23F2-4767-A277-6773D7BB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84B239-E00F-4C4C-9707-1554D130425B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B65F9EE9-65A7-44AD-894F-B000819F0D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三次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样条曲线性质</a:t>
            </a:r>
          </a:p>
        </p:txBody>
      </p:sp>
      <p:sp>
        <p:nvSpPr>
          <p:cNvPr id="67589" name="Rectangle 3">
            <a:extLst>
              <a:ext uri="{FF2B5EF4-FFF2-40B4-BE49-F238E27FC236}">
                <a16:creationId xmlns:a16="http://schemas.microsoft.com/office/drawing/2014/main" id="{3C2A8A46-759F-45CA-A65A-62E0D316A9F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54013" y="1063625"/>
            <a:ext cx="4670425" cy="3465513"/>
          </a:xfrm>
        </p:spPr>
        <p:txBody>
          <a:bodyPr/>
          <a:lstStyle/>
          <a:p>
            <a:pPr eaLnBrk="1" hangingPunct="1"/>
            <a:r>
              <a:rPr lang="zh-CN" altLang="en-US" sz="3600">
                <a:ea typeface="宋体" panose="02010600030101010101" pitchFamily="2" charset="-122"/>
              </a:rPr>
              <a:t>端点性质</a:t>
            </a:r>
            <a:r>
              <a:rPr lang="en-US" altLang="zh-CN" sz="3600">
                <a:ea typeface="宋体" panose="02010600030101010101" pitchFamily="2" charset="-122"/>
              </a:rPr>
              <a:t>:</a:t>
            </a: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位置矢量</a:t>
            </a:r>
            <a:endParaRPr lang="en-US" altLang="zh-CN" sz="320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一阶导矢</a:t>
            </a: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二阶导矢</a:t>
            </a:r>
            <a:endParaRPr lang="en-US" altLang="zh-CN" sz="3200">
              <a:ea typeface="宋体" panose="02010600030101010101" pitchFamily="2" charset="-122"/>
            </a:endParaRPr>
          </a:p>
          <a:p>
            <a:pPr lvl="1" eaLnBrk="1" hangingPunct="1"/>
            <a:endParaRPr lang="zh-CN" altLang="en-US" sz="32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44039" name="AutoShape 8">
            <a:extLst>
              <a:ext uri="{FF2B5EF4-FFF2-40B4-BE49-F238E27FC236}">
                <a16:creationId xmlns:a16="http://schemas.microsoft.com/office/drawing/2014/main" id="{85678D4D-8A5C-4709-B812-574F7ED5C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638" y="3946525"/>
            <a:ext cx="2114550" cy="817563"/>
          </a:xfrm>
          <a:prstGeom prst="wedgeRoundRectCallout">
            <a:avLst>
              <a:gd name="adj1" fmla="val 94991"/>
              <a:gd name="adj2" fmla="val 6189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320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几何含义？</a:t>
            </a:r>
          </a:p>
        </p:txBody>
      </p:sp>
      <p:graphicFrame>
        <p:nvGraphicFramePr>
          <p:cNvPr id="67591" name="Object 3">
            <a:extLst>
              <a:ext uri="{FF2B5EF4-FFF2-40B4-BE49-F238E27FC236}">
                <a16:creationId xmlns:a16="http://schemas.microsoft.com/office/drawing/2014/main" id="{B06771FB-6641-4E3E-B125-A84A8B262F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4725" y="1011238"/>
          <a:ext cx="63912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9" name="Equation" r:id="rId5" imgW="2870200" imgH="939800" progId="Equation.DSMT4">
                  <p:embed/>
                </p:oleObj>
              </mc:Choice>
              <mc:Fallback>
                <p:oleObj name="Equation" r:id="rId5" imgW="2870200" imgH="93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725" y="1011238"/>
                        <a:ext cx="6391275" cy="209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>
            <a:extLst>
              <a:ext uri="{FF2B5EF4-FFF2-40B4-BE49-F238E27FC236}">
                <a16:creationId xmlns:a16="http://schemas.microsoft.com/office/drawing/2014/main" id="{F5620868-88E5-46F4-A0DD-4B3732DE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69F477-94BA-4A82-B46B-49423A7DBE0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3034A99D-63AA-4F79-8FCB-8F2581EA1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2600" y="1333500"/>
          <a:ext cx="5613400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1" name="Visio" r:id="rId3" imgW="3620036" imgH="1889403" progId="Visio.Drawing.11">
                  <p:embed/>
                </p:oleObj>
              </mc:Choice>
              <mc:Fallback>
                <p:oleObj name="Visio" r:id="rId3" imgW="3620036" imgH="1889403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00" y="1333500"/>
                        <a:ext cx="5613400" cy="2890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Rectangle 3">
            <a:extLst>
              <a:ext uri="{FF2B5EF4-FFF2-40B4-BE49-F238E27FC236}">
                <a16:creationId xmlns:a16="http://schemas.microsoft.com/office/drawing/2014/main" id="{7296B496-FE37-41AB-8A13-44080711E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 </a:t>
            </a:r>
          </a:p>
        </p:txBody>
      </p:sp>
      <p:sp>
        <p:nvSpPr>
          <p:cNvPr id="68613" name="Rectangle 4">
            <a:extLst>
              <a:ext uri="{FF2B5EF4-FFF2-40B4-BE49-F238E27FC236}">
                <a16:creationId xmlns:a16="http://schemas.microsoft.com/office/drawing/2014/main" id="{9EACBE46-F5D2-437B-8FBC-A2E85E2AA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31875"/>
            <a:ext cx="8420100" cy="68580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>
                <a:ea typeface="宋体" panose="02010600030101010101" pitchFamily="2" charset="-122"/>
              </a:rPr>
              <a:t>三次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样条的端点性质：</a:t>
            </a:r>
          </a:p>
        </p:txBody>
      </p:sp>
      <p:graphicFrame>
        <p:nvGraphicFramePr>
          <p:cNvPr id="68614" name="Object 3">
            <a:extLst>
              <a:ext uri="{FF2B5EF4-FFF2-40B4-BE49-F238E27FC236}">
                <a16:creationId xmlns:a16="http://schemas.microsoft.com/office/drawing/2014/main" id="{5DCA42F0-40EB-4ABC-A941-8EB6AF2CF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438" y="1703388"/>
          <a:ext cx="4440237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2" name="Equation" r:id="rId5" imgW="1485900" imgH="1625600" progId="Equation.DSMT4">
                  <p:embed/>
                </p:oleObj>
              </mc:Choice>
              <mc:Fallback>
                <p:oleObj name="Equation" r:id="rId5" imgW="1485900" imgH="1625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8" y="1703388"/>
                        <a:ext cx="4440237" cy="4857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Rectangle 6">
            <a:extLst>
              <a:ext uri="{FF2B5EF4-FFF2-40B4-BE49-F238E27FC236}">
                <a16:creationId xmlns:a16="http://schemas.microsoft.com/office/drawing/2014/main" id="{0BCFEEE0-954E-4CDD-8B5B-5B1852F7F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174625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三次</a:t>
            </a: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样条曲线性质</a:t>
            </a:r>
          </a:p>
        </p:txBody>
      </p:sp>
      <p:graphicFrame>
        <p:nvGraphicFramePr>
          <p:cNvPr id="1014791" name="Object 4">
            <a:extLst>
              <a:ext uri="{FF2B5EF4-FFF2-40B4-BE49-F238E27FC236}">
                <a16:creationId xmlns:a16="http://schemas.microsoft.com/office/drawing/2014/main" id="{7D167D03-B0A8-4BC0-8C41-A1B939CB5D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1788" y="4830763"/>
          <a:ext cx="3757612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3" name="Equation" r:id="rId7" imgW="1257300" imgH="457200" progId="Equation.DSMT4">
                  <p:embed/>
                </p:oleObj>
              </mc:Choice>
              <mc:Fallback>
                <p:oleObj name="Equation" r:id="rId7" imgW="12573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4830763"/>
                        <a:ext cx="3757612" cy="1366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14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5">
            <a:extLst>
              <a:ext uri="{FF2B5EF4-FFF2-40B4-BE49-F238E27FC236}">
                <a16:creationId xmlns:a16="http://schemas.microsoft.com/office/drawing/2014/main" id="{C8A2A27E-EF47-43DA-89EE-35C5ED13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A2F8AB-EED4-4D41-B958-359C899D3B16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81AD2388-4FF4-4AE2-B571-FF5CD1C4A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样条曲线“拼接”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A0C53630-4208-44D1-807B-72737287EC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650" y="969963"/>
            <a:ext cx="9493250" cy="54308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>
                <a:ea typeface="宋体" panose="02010600030101010101" pitchFamily="2" charset="-122"/>
              </a:rPr>
              <a:t>对于</a:t>
            </a:r>
            <a:r>
              <a:rPr lang="en-US" altLang="zh-CN" b="1">
                <a:ea typeface="宋体" panose="02010600030101010101" pitchFamily="2" charset="-122"/>
              </a:rPr>
              <a:t>Pi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b="1">
                <a:ea typeface="宋体" panose="02010600030101010101" pitchFamily="2" charset="-122"/>
              </a:rPr>
              <a:t>Pi</a:t>
            </a:r>
            <a:r>
              <a:rPr lang="zh-CN" altLang="en-US">
                <a:ea typeface="宋体" panose="02010600030101010101" pitchFamily="2" charset="-122"/>
              </a:rPr>
              <a:t>＋</a:t>
            </a:r>
            <a:r>
              <a:rPr lang="en-US" altLang="zh-CN" b="1">
                <a:ea typeface="宋体" panose="02010600030101010101" pitchFamily="2" charset="-122"/>
              </a:rPr>
              <a:t>1 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b="1">
                <a:ea typeface="宋体" panose="02010600030101010101" pitchFamily="2" charset="-122"/>
              </a:rPr>
              <a:t>Pi</a:t>
            </a:r>
            <a:r>
              <a:rPr lang="zh-CN" altLang="en-US">
                <a:ea typeface="宋体" panose="02010600030101010101" pitchFamily="2" charset="-122"/>
              </a:rPr>
              <a:t>＋</a:t>
            </a:r>
            <a:r>
              <a:rPr lang="en-US" altLang="zh-CN" b="1">
                <a:ea typeface="宋体" panose="02010600030101010101" pitchFamily="2" charset="-122"/>
              </a:rPr>
              <a:t>2 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b="1">
                <a:ea typeface="宋体" panose="02010600030101010101" pitchFamily="2" charset="-122"/>
              </a:rPr>
              <a:t>Pi</a:t>
            </a:r>
            <a:r>
              <a:rPr lang="zh-CN" altLang="en-US">
                <a:ea typeface="宋体" panose="02010600030101010101" pitchFamily="2" charset="-122"/>
              </a:rPr>
              <a:t>＋</a:t>
            </a:r>
            <a:r>
              <a:rPr lang="en-US" altLang="zh-CN" b="1">
                <a:ea typeface="宋体" panose="02010600030101010101" pitchFamily="2" charset="-122"/>
              </a:rPr>
              <a:t>3 </a:t>
            </a:r>
            <a:r>
              <a:rPr lang="zh-CN" altLang="en-US" b="1">
                <a:ea typeface="宋体" panose="02010600030101010101" pitchFamily="2" charset="-122"/>
              </a:rPr>
              <a:t>四</a:t>
            </a:r>
            <a:r>
              <a:rPr lang="zh-CN" altLang="en-US">
                <a:ea typeface="宋体" panose="02010600030101010101" pitchFamily="2" charset="-122"/>
              </a:rPr>
              <a:t>个端点，可生成靠近一段</a:t>
            </a:r>
            <a:r>
              <a:rPr lang="en-US" altLang="zh-CN" b="1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样条，再增加</a:t>
            </a:r>
            <a:r>
              <a:rPr lang="en-US" altLang="zh-CN" b="1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个控制点</a:t>
            </a:r>
            <a:r>
              <a:rPr lang="en-US" altLang="zh-CN" b="1">
                <a:ea typeface="宋体" panose="02010600030101010101" pitchFamily="2" charset="-122"/>
              </a:rPr>
              <a:t>Pi</a:t>
            </a:r>
            <a:r>
              <a:rPr lang="zh-CN" altLang="en-US">
                <a:ea typeface="宋体" panose="02010600030101010101" pitchFamily="2" charset="-122"/>
              </a:rPr>
              <a:t>＋</a:t>
            </a:r>
            <a:r>
              <a:rPr lang="en-US" altLang="zh-CN" b="1">
                <a:ea typeface="宋体" panose="02010600030101010101" pitchFamily="2" charset="-122"/>
              </a:rPr>
              <a:t>4 </a:t>
            </a:r>
            <a:r>
              <a:rPr lang="zh-CN" altLang="en-US">
                <a:ea typeface="宋体" panose="02010600030101010101" pitchFamily="2" charset="-122"/>
              </a:rPr>
              <a:t>，可利用</a:t>
            </a:r>
            <a:r>
              <a:rPr lang="en-US" altLang="zh-CN" b="1">
                <a:ea typeface="宋体" panose="02010600030101010101" pitchFamily="2" charset="-122"/>
              </a:rPr>
              <a:t>Pi</a:t>
            </a:r>
            <a:r>
              <a:rPr lang="zh-CN" altLang="en-US">
                <a:ea typeface="宋体" panose="02010600030101010101" pitchFamily="2" charset="-122"/>
              </a:rPr>
              <a:t>＋</a:t>
            </a:r>
            <a:r>
              <a:rPr lang="en-US" altLang="zh-CN" b="1">
                <a:ea typeface="宋体" panose="02010600030101010101" pitchFamily="2" charset="-122"/>
              </a:rPr>
              <a:t>1 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b="1">
                <a:ea typeface="宋体" panose="02010600030101010101" pitchFamily="2" charset="-122"/>
              </a:rPr>
              <a:t>Pi</a:t>
            </a:r>
            <a:r>
              <a:rPr lang="zh-CN" altLang="en-US">
                <a:ea typeface="宋体" panose="02010600030101010101" pitchFamily="2" charset="-122"/>
              </a:rPr>
              <a:t>＋</a:t>
            </a:r>
            <a:r>
              <a:rPr lang="en-US" altLang="zh-CN" b="1">
                <a:ea typeface="宋体" panose="02010600030101010101" pitchFamily="2" charset="-122"/>
              </a:rPr>
              <a:t>2 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b="1">
                <a:ea typeface="宋体" panose="02010600030101010101" pitchFamily="2" charset="-122"/>
              </a:rPr>
              <a:t>Pi</a:t>
            </a:r>
            <a:r>
              <a:rPr lang="zh-CN" altLang="en-US">
                <a:ea typeface="宋体" panose="02010600030101010101" pitchFamily="2" charset="-122"/>
              </a:rPr>
              <a:t>＋</a:t>
            </a:r>
            <a:r>
              <a:rPr lang="en-US" altLang="zh-CN" b="1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 b="1">
                <a:ea typeface="宋体" panose="02010600030101010101" pitchFamily="2" charset="-122"/>
              </a:rPr>
              <a:t>Pi</a:t>
            </a:r>
            <a:r>
              <a:rPr lang="zh-CN" altLang="en-US">
                <a:ea typeface="宋体" panose="02010600030101010101" pitchFamily="2" charset="-122"/>
              </a:rPr>
              <a:t>＋</a:t>
            </a:r>
            <a:r>
              <a:rPr lang="en-US" altLang="zh-CN" b="1">
                <a:ea typeface="宋体" panose="02010600030101010101" pitchFamily="2" charset="-122"/>
              </a:rPr>
              <a:t>4 </a:t>
            </a:r>
            <a:r>
              <a:rPr lang="zh-CN" altLang="en-US" b="1">
                <a:ea typeface="宋体" panose="02010600030101010101" pitchFamily="2" charset="-122"/>
              </a:rPr>
              <a:t>四</a:t>
            </a:r>
            <a:r>
              <a:rPr lang="zh-CN" altLang="en-US">
                <a:ea typeface="宋体" panose="02010600030101010101" pitchFamily="2" charset="-122"/>
              </a:rPr>
              <a:t>个端点再产生一段</a:t>
            </a:r>
            <a:r>
              <a:rPr lang="en-US" altLang="zh-CN" b="1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样条，依次类推可以生成整个</a:t>
            </a:r>
            <a:r>
              <a:rPr lang="en-US" altLang="zh-CN" b="1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 b="1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9637" name="Picture 4">
            <a:extLst>
              <a:ext uri="{FF2B5EF4-FFF2-40B4-BE49-F238E27FC236}">
                <a16:creationId xmlns:a16="http://schemas.microsoft.com/office/drawing/2014/main" id="{7B68C3A9-9E6C-4396-AF13-A8CD404DE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82925"/>
            <a:ext cx="43688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5">
            <a:extLst>
              <a:ext uri="{FF2B5EF4-FFF2-40B4-BE49-F238E27FC236}">
                <a16:creationId xmlns:a16="http://schemas.microsoft.com/office/drawing/2014/main" id="{088C658F-4317-4885-B186-799570E79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4814888"/>
            <a:ext cx="1473200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6">
            <a:extLst>
              <a:ext uri="{FF2B5EF4-FFF2-40B4-BE49-F238E27FC236}">
                <a16:creationId xmlns:a16="http://schemas.microsoft.com/office/drawing/2014/main" id="{51550F28-FA26-4A65-A431-E355BC5B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4824413"/>
            <a:ext cx="1622425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0" name="Picture 7">
            <a:extLst>
              <a:ext uri="{FF2B5EF4-FFF2-40B4-BE49-F238E27FC236}">
                <a16:creationId xmlns:a16="http://schemas.microsoft.com/office/drawing/2014/main" id="{0E82FCB2-8786-41EB-AD2C-27255EB6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4222750"/>
            <a:ext cx="4789487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AutoShape 8">
            <a:extLst>
              <a:ext uri="{FF2B5EF4-FFF2-40B4-BE49-F238E27FC236}">
                <a16:creationId xmlns:a16="http://schemas.microsoft.com/office/drawing/2014/main" id="{6A0D73F1-CDDB-4552-B22E-A486B3F74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913" y="3306763"/>
            <a:ext cx="2184400" cy="649287"/>
          </a:xfrm>
          <a:prstGeom prst="wedgeRoundRectCallout">
            <a:avLst>
              <a:gd name="adj1" fmla="val -54635"/>
              <a:gd name="adj2" fmla="val 22932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3600" dirty="0">
                <a:solidFill>
                  <a:schemeClr val="accent2"/>
                </a:solidFill>
                <a:latin typeface="华文宋体" pitchFamily="2" charset="-122"/>
                <a:ea typeface="华文宋体" pitchFamily="2" charset="-122"/>
              </a:rPr>
              <a:t>连续性？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5">
            <a:extLst>
              <a:ext uri="{FF2B5EF4-FFF2-40B4-BE49-F238E27FC236}">
                <a16:creationId xmlns:a16="http://schemas.microsoft.com/office/drawing/2014/main" id="{EFAFB165-DC57-4240-9D28-636273BD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918167-A4C0-40BE-9A10-1B9161540F6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20E9814F-F105-4038-AFCE-F99E7F049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样条曲线“拼接”</a:t>
            </a:r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69F38B0-4206-49C3-A6BE-D2D12D406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650" y="1093788"/>
            <a:ext cx="9493250" cy="5307012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它们在连接点处的位置矢量、切矢、二阶导数。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0661" name="Picture 4">
            <a:extLst>
              <a:ext uri="{FF2B5EF4-FFF2-40B4-BE49-F238E27FC236}">
                <a16:creationId xmlns:a16="http://schemas.microsoft.com/office/drawing/2014/main" id="{8B7F6060-0E60-435E-9E60-D2FA55B8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809750"/>
            <a:ext cx="6376987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Picture 5">
            <a:extLst>
              <a:ext uri="{FF2B5EF4-FFF2-40B4-BE49-F238E27FC236}">
                <a16:creationId xmlns:a16="http://schemas.microsoft.com/office/drawing/2014/main" id="{4CEB2185-9408-44CF-AA55-679E9BA6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4932363"/>
            <a:ext cx="6410325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6">
            <a:extLst>
              <a:ext uri="{FF2B5EF4-FFF2-40B4-BE49-F238E27FC236}">
                <a16:creationId xmlns:a16="http://schemas.microsoft.com/office/drawing/2014/main" id="{1B121D86-4C79-46DE-8ADF-629430BC1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3427413"/>
            <a:ext cx="4789488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5">
            <a:extLst>
              <a:ext uri="{FF2B5EF4-FFF2-40B4-BE49-F238E27FC236}">
                <a16:creationId xmlns:a16="http://schemas.microsoft.com/office/drawing/2014/main" id="{439367FD-5900-4867-A7FE-5FA55625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98BA55-F224-48A2-B927-40C4A235B17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6630B160-51CF-47A6-9C0F-0E91FCA71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样条曲线“拼接”</a:t>
            </a:r>
          </a:p>
        </p:txBody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83F4EFB-40D1-494A-B1AD-AF3FA11C4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5300" y="1025525"/>
            <a:ext cx="8915400" cy="5545138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二阶导数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扩展性</a:t>
            </a:r>
            <a:endParaRPr lang="en-US" altLang="zh-CN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增加</a:t>
            </a:r>
            <a:r>
              <a:rPr lang="en-US" altLang="zh-CN" b="1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个控制点，可再增加一段</a:t>
            </a:r>
            <a:r>
              <a:rPr lang="en-US" altLang="zh-CN" b="1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样条，且新增加的</a:t>
            </a:r>
            <a:r>
              <a:rPr lang="en-US" altLang="zh-CN" b="1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样条与原曲线在连接点处仍是</a:t>
            </a:r>
            <a:r>
              <a:rPr lang="en-US" altLang="zh-CN" b="1">
                <a:ea typeface="宋体" panose="02010600030101010101" pitchFamily="2" charset="-122"/>
              </a:rPr>
              <a:t>C2</a:t>
            </a:r>
            <a:r>
              <a:rPr lang="zh-CN" altLang="en-US">
                <a:ea typeface="宋体" panose="02010600030101010101" pitchFamily="2" charset="-122"/>
              </a:rPr>
              <a:t>连续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曲线的次数与顶点数无关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71685" name="Picture 4">
            <a:extLst>
              <a:ext uri="{FF2B5EF4-FFF2-40B4-BE49-F238E27FC236}">
                <a16:creationId xmlns:a16="http://schemas.microsoft.com/office/drawing/2014/main" id="{F196E992-2109-4803-B4AE-35D47560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014413"/>
            <a:ext cx="637698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6">
            <a:extLst>
              <a:ext uri="{FF2B5EF4-FFF2-40B4-BE49-F238E27FC236}">
                <a16:creationId xmlns:a16="http://schemas.microsoft.com/office/drawing/2014/main" id="{9010892C-4E4B-4707-8B68-F36AF086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13" y="2317750"/>
            <a:ext cx="4230687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6">
            <a:extLst>
              <a:ext uri="{FF2B5EF4-FFF2-40B4-BE49-F238E27FC236}">
                <a16:creationId xmlns:a16="http://schemas.microsoft.com/office/drawing/2014/main" id="{4090C58A-2FAB-4D96-B3AA-302D2D50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33C7A8-EC8E-4C03-991A-9256E965D608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F58DD1CD-2915-4202-976F-DF7D719EF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</a:t>
            </a:r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8FA83ABB-54A2-4618-A255-29BDECD4667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9401175" cy="5181600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三段三次</a:t>
            </a:r>
            <a:r>
              <a:rPr lang="en-US" altLang="zh-CN" sz="2800">
                <a:ea typeface="宋体" panose="02010600030101010101" pitchFamily="2" charset="-122"/>
              </a:rPr>
              <a:t>B</a:t>
            </a:r>
            <a:r>
              <a:rPr lang="zh-CN" altLang="en-US" sz="2800">
                <a:ea typeface="宋体" panose="02010600030101010101" pitchFamily="2" charset="-122"/>
              </a:rPr>
              <a:t>样条曲线：</a:t>
            </a: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72709" name="Object 2">
            <a:extLst>
              <a:ext uri="{FF2B5EF4-FFF2-40B4-BE49-F238E27FC236}">
                <a16:creationId xmlns:a16="http://schemas.microsoft.com/office/drawing/2014/main" id="{066C0AC8-FA3E-41A4-861D-8D86B18BF5B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73088" y="3759200"/>
          <a:ext cx="8408987" cy="279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Equation" r:id="rId3" imgW="3327400" imgH="1104900" progId="Equation.DSMT4">
                  <p:embed/>
                </p:oleObj>
              </mc:Choice>
              <mc:Fallback>
                <p:oleObj name="Equation" r:id="rId3" imgW="3327400" imgH="1104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3759200"/>
                        <a:ext cx="8408987" cy="279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710" name="Picture 5">
            <a:extLst>
              <a:ext uri="{FF2B5EF4-FFF2-40B4-BE49-F238E27FC236}">
                <a16:creationId xmlns:a16="http://schemas.microsoft.com/office/drawing/2014/main" id="{C80BD15F-8590-45C8-BDC7-16AD38318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5" y="1062038"/>
            <a:ext cx="42100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AutoShape 6">
            <a:extLst>
              <a:ext uri="{FF2B5EF4-FFF2-40B4-BE49-F238E27FC236}">
                <a16:creationId xmlns:a16="http://schemas.microsoft.com/office/drawing/2014/main" id="{5B7044E4-4FC1-444F-8E0E-5EE4F9EB5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2236788"/>
            <a:ext cx="3983037" cy="1152525"/>
          </a:xfrm>
          <a:prstGeom prst="wedgeRoundRectCallout">
            <a:avLst>
              <a:gd name="adj1" fmla="val 73556"/>
              <a:gd name="adj2" fmla="val -9338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3200" dirty="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一个控制点至多影响几段曲线？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6">
            <a:extLst>
              <a:ext uri="{FF2B5EF4-FFF2-40B4-BE49-F238E27FC236}">
                <a16:creationId xmlns:a16="http://schemas.microsoft.com/office/drawing/2014/main" id="{47FD731F-EF15-4AE1-BA55-5AB619B7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C63765-7C8C-4282-8820-D1867D2E3F2A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5B4074DC-DB02-4819-B6BA-66F681CDF3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7F11F078-E04B-41D5-8CF9-8516D5BCC2A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538" y="1092200"/>
            <a:ext cx="4670425" cy="5181600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基函数：</a:t>
            </a:r>
          </a:p>
        </p:txBody>
      </p:sp>
      <p:graphicFrame>
        <p:nvGraphicFramePr>
          <p:cNvPr id="73733" name="Object 2">
            <a:extLst>
              <a:ext uri="{FF2B5EF4-FFF2-40B4-BE49-F238E27FC236}">
                <a16:creationId xmlns:a16="http://schemas.microsoft.com/office/drawing/2014/main" id="{F1A49A1E-E3EE-4FEA-A144-D2631B541B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438" y="2994025"/>
          <a:ext cx="7974012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2" name="Visio" r:id="rId3" imgW="4183440" imgH="2082760" progId="Visio.Drawing.11">
                  <p:embed/>
                </p:oleObj>
              </mc:Choice>
              <mc:Fallback>
                <p:oleObj name="Visio" r:id="rId3" imgW="4183440" imgH="208276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8" y="2994025"/>
                        <a:ext cx="7974012" cy="386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4" name="Object 3">
            <a:extLst>
              <a:ext uri="{FF2B5EF4-FFF2-40B4-BE49-F238E27FC236}">
                <a16:creationId xmlns:a16="http://schemas.microsoft.com/office/drawing/2014/main" id="{62B258DF-72F1-4824-9A79-4ACE2C8B2958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055813" y="995363"/>
          <a:ext cx="3690937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3" name="Equation" r:id="rId5" imgW="1841500" imgH="1041400" progId="Equation.DSMT4">
                  <p:embed/>
                </p:oleObj>
              </mc:Choice>
              <mc:Fallback>
                <p:oleObj name="Equation" r:id="rId5" imgW="1841500" imgH="1041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813" y="995363"/>
                        <a:ext cx="3690937" cy="208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5" name="Picture 9">
            <a:extLst>
              <a:ext uri="{FF2B5EF4-FFF2-40B4-BE49-F238E27FC236}">
                <a16:creationId xmlns:a16="http://schemas.microsoft.com/office/drawing/2014/main" id="{8F32B84C-3903-4CD1-AB07-56ABB6FA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8" y="700088"/>
            <a:ext cx="2919412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5">
            <a:extLst>
              <a:ext uri="{FF2B5EF4-FFF2-40B4-BE49-F238E27FC236}">
                <a16:creationId xmlns:a16="http://schemas.microsoft.com/office/drawing/2014/main" id="{40B20548-2B91-4A1F-9D63-B313004C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C52087-A02C-427B-9220-35CA6052D836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EDF2BF55-37BC-46AA-B9B6-E1DD72C819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再论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样条曲线性质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E3D8B32-F51E-45F3-A11A-C656E1742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5425" y="1017588"/>
            <a:ext cx="9493250" cy="51816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每一段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样条由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个控制点的位置矢量组成，改变其中的一个控制点，最多影响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条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样条曲线形状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局部性</a:t>
            </a:r>
            <a:r>
              <a:rPr lang="en-US" altLang="zh-CN">
                <a:ea typeface="宋体" panose="02010600030101010101" pitchFamily="2" charset="-122"/>
              </a:rPr>
              <a:t>:</a:t>
            </a:r>
            <a:r>
              <a:rPr lang="zh-CN" altLang="en-US">
                <a:ea typeface="宋体" panose="02010600030101010101" pitchFamily="2" charset="-122"/>
              </a:rPr>
              <a:t>对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样条曲线局部修改。</a:t>
            </a:r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797F90A2-921A-468E-B73F-B2075B4F6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963" y="3157538"/>
            <a:ext cx="51308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5">
            <a:extLst>
              <a:ext uri="{FF2B5EF4-FFF2-40B4-BE49-F238E27FC236}">
                <a16:creationId xmlns:a16="http://schemas.microsoft.com/office/drawing/2014/main" id="{C8EBD8D7-00D2-4214-94D2-F286DFAB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B3E547-5254-462E-ABAA-44F8CFACF24A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A52272F-0968-4407-95CB-C11F1AD01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</a:t>
            </a:r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AF3B081A-3EC2-441C-A899-289774DFF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1288" y="1009650"/>
            <a:ext cx="9612312" cy="49498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          72~74</a:t>
            </a:r>
            <a:r>
              <a:rPr lang="zh-CN" altLang="en-US">
                <a:ea typeface="宋体" panose="02010600030101010101" pitchFamily="2" charset="-122"/>
              </a:rPr>
              <a:t>年提出了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样条曲线，是对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曲线的改进。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样条曲线保留了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曲线的优良特性，并克服了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曲线的不足：①可局部修改，②曲线的阶次与顶点数无关，因而更加灵活方便。</a:t>
            </a:r>
          </a:p>
        </p:txBody>
      </p:sp>
      <p:pic>
        <p:nvPicPr>
          <p:cNvPr id="75781" name="Picture 4">
            <a:extLst>
              <a:ext uri="{FF2B5EF4-FFF2-40B4-BE49-F238E27FC236}">
                <a16:creationId xmlns:a16="http://schemas.microsoft.com/office/drawing/2014/main" id="{65DC4239-5235-4423-97BC-5534BEE3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232150"/>
            <a:ext cx="6184900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>
            <a:extLst>
              <a:ext uri="{FF2B5EF4-FFF2-40B4-BE49-F238E27FC236}">
                <a16:creationId xmlns:a16="http://schemas.microsoft.com/office/drawing/2014/main" id="{C66D1559-238D-44DB-9249-4F048528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705E95-BAF4-48C1-9305-DBC70E91BEFE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A6FFABD-CEE3-4782-A5CE-301B1A53D8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曲线曲面造型</a:t>
            </a: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027FB1D-1DD9-428A-95A5-CCCEB20D9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063" y="976313"/>
            <a:ext cx="9563100" cy="5457825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Bezier:</a:t>
            </a:r>
            <a:r>
              <a:rPr lang="zh-CN" altLang="en-US" sz="2800">
                <a:ea typeface="宋体" panose="02010600030101010101" pitchFamily="2" charset="-122"/>
              </a:rPr>
              <a:t>早先汽车设计所用流程</a:t>
            </a:r>
            <a:r>
              <a:rPr lang="en-US" altLang="zh-CN" sz="2800">
                <a:solidFill>
                  <a:schemeClr val="accent2"/>
                </a:solidFill>
                <a:ea typeface="宋体" panose="02010600030101010101" pitchFamily="2" charset="-122"/>
              </a:rPr>
              <a:t>(</a:t>
            </a:r>
            <a:r>
              <a:rPr lang="zh-CN" altLang="en-US" sz="2800">
                <a:solidFill>
                  <a:schemeClr val="accent2"/>
                </a:solidFill>
                <a:ea typeface="宋体" panose="02010600030101010101" pitchFamily="2" charset="-122"/>
              </a:rPr>
              <a:t>抽象设计到原型</a:t>
            </a:r>
            <a:r>
              <a:rPr lang="en-US" altLang="zh-CN" sz="280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设计者用</a:t>
            </a:r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小型草图</a:t>
            </a:r>
            <a:r>
              <a:rPr lang="zh-CN" altLang="en-US">
                <a:ea typeface="宋体" panose="02010600030101010101" pitchFamily="2" charset="-122"/>
              </a:rPr>
              <a:t>和泥塑模拟设计汽车总体形状模型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2.</a:t>
            </a:r>
            <a:r>
              <a:rPr lang="zh-CN" altLang="en-US">
                <a:ea typeface="宋体" panose="02010600030101010101" pitchFamily="2" charset="-122"/>
              </a:rPr>
              <a:t>对模型测量得到偏离值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跟踪得到汽车车体表面一个完全尺寸形状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3.</a:t>
            </a:r>
            <a:r>
              <a:rPr lang="zh-CN" altLang="en-US">
                <a:ea typeface="宋体" panose="02010600030101010101" pitchFamily="2" charset="-122"/>
              </a:rPr>
              <a:t>模型师建起一个完全尺寸模型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重量约</a:t>
            </a:r>
            <a:r>
              <a:rPr lang="en-US" altLang="zh-CN">
                <a:ea typeface="宋体" panose="02010600030101010101" pitchFamily="2" charset="-122"/>
              </a:rPr>
              <a:t>8</a:t>
            </a:r>
            <a:r>
              <a:rPr lang="zh-CN" altLang="en-US">
                <a:ea typeface="宋体" panose="02010600030101010101" pitchFamily="2" charset="-122"/>
              </a:rPr>
              <a:t>吨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r>
              <a:rPr lang="zh-CN" altLang="en-US">
                <a:ea typeface="宋体" panose="02010600030101010101" pitchFamily="2" charset="-122"/>
              </a:rPr>
              <a:t>后由设计者和销售人员考察模型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并根据其意见修改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4.</a:t>
            </a:r>
            <a:r>
              <a:rPr lang="zh-CN" altLang="en-US">
                <a:ea typeface="宋体" panose="02010600030101010101" pitchFamily="2" charset="-122"/>
              </a:rPr>
              <a:t>当该模型最终被接受时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再次测量其偏离值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从而得到最终草图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r>
              <a:rPr lang="zh-CN" altLang="en-US">
                <a:ea typeface="宋体" panose="02010600030101010101" pitchFamily="2" charset="-122"/>
              </a:rPr>
              <a:t>时间可能是一年或更长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5.</a:t>
            </a:r>
            <a:r>
              <a:rPr lang="zh-CN" altLang="en-US">
                <a:ea typeface="宋体" panose="02010600030101010101" pitchFamily="2" charset="-122"/>
              </a:rPr>
              <a:t>草图最终完成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建立起一个三维模具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作为检查压制工具和冲压部件的标准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6.</a:t>
            </a:r>
            <a:r>
              <a:rPr lang="zh-CN" altLang="en-US">
                <a:ea typeface="宋体" panose="02010600030101010101" pitchFamily="2" charset="-122"/>
              </a:rPr>
              <a:t>构建主模型的石膏复制品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用来钻孔与铸模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6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6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6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6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6">
            <a:extLst>
              <a:ext uri="{FF2B5EF4-FFF2-40B4-BE49-F238E27FC236}">
                <a16:creationId xmlns:a16="http://schemas.microsoft.com/office/drawing/2014/main" id="{F90AC874-4CAF-4EC2-8681-EF44AB38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B10E26-CC32-4B94-8A75-C211B024EA49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F80B73B3-E69B-4BD8-9C57-869D9D1A85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</a:t>
            </a: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0839B2DB-083C-42A9-AFCC-3B525598654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85775" y="1100138"/>
            <a:ext cx="9186863" cy="4670425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设空间有点列</a:t>
            </a:r>
            <a:r>
              <a:rPr lang="en-US" altLang="zh-CN" sz="2800">
                <a:ea typeface="宋体" panose="02010600030101010101" pitchFamily="2" charset="-122"/>
              </a:rPr>
              <a:t>P</a:t>
            </a:r>
            <a:r>
              <a:rPr lang="en-US" altLang="zh-CN" sz="2800" i="1">
                <a:ea typeface="宋体" panose="02010600030101010101" pitchFamily="2" charset="-122"/>
              </a:rPr>
              <a:t>i</a:t>
            </a:r>
            <a:r>
              <a:rPr lang="zh-CN" altLang="en-US" sz="2800">
                <a:ea typeface="宋体" panose="02010600030101010101" pitchFamily="2" charset="-122"/>
              </a:rPr>
              <a:t>（</a:t>
            </a:r>
            <a:r>
              <a:rPr lang="en-US" altLang="zh-CN" sz="2800" i="1">
                <a:ea typeface="宋体" panose="02010600030101010101" pitchFamily="2" charset="-122"/>
              </a:rPr>
              <a:t>i</a:t>
            </a:r>
            <a:r>
              <a:rPr lang="zh-CN" altLang="en-US" sz="2800">
                <a:ea typeface="宋体" panose="02010600030101010101" pitchFamily="2" charset="-122"/>
              </a:rPr>
              <a:t>＝</a:t>
            </a:r>
            <a:r>
              <a:rPr lang="en-US" altLang="zh-CN" sz="2800" i="1">
                <a:ea typeface="宋体" panose="02010600030101010101" pitchFamily="2" charset="-122"/>
              </a:rPr>
              <a:t>0</a:t>
            </a:r>
            <a:r>
              <a:rPr lang="zh-CN" altLang="en-US" sz="2800">
                <a:ea typeface="宋体" panose="02010600030101010101" pitchFamily="2" charset="-122"/>
              </a:rPr>
              <a:t>，</a:t>
            </a:r>
            <a:r>
              <a:rPr lang="en-US" altLang="zh-CN" sz="2800" i="1">
                <a:ea typeface="宋体" panose="02010600030101010101" pitchFamily="2" charset="-122"/>
              </a:rPr>
              <a:t>…, m+n</a:t>
            </a:r>
            <a:r>
              <a:rPr lang="zh-CN" altLang="en-US" sz="2800">
                <a:ea typeface="宋体" panose="02010600030101010101" pitchFamily="2" charset="-122"/>
              </a:rPr>
              <a:t>），被一组曲线所逼近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每段曲线的形状仅由点列中</a:t>
            </a:r>
            <a:r>
              <a:rPr lang="en-US" altLang="zh-CN" sz="2800">
                <a:ea typeface="宋体" panose="02010600030101010101" pitchFamily="2" charset="-122"/>
              </a:rPr>
              <a:t>n+1</a:t>
            </a:r>
            <a:r>
              <a:rPr lang="zh-CN" altLang="en-US" sz="2800">
                <a:ea typeface="宋体" panose="02010600030101010101" pitchFamily="2" charset="-122"/>
              </a:rPr>
              <a:t>个顺序排列的点所控制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这样一共有</a:t>
            </a:r>
            <a:r>
              <a:rPr lang="en-US" altLang="zh-CN" sz="2800">
                <a:ea typeface="宋体" panose="02010600030101010101" pitchFamily="2" charset="-122"/>
              </a:rPr>
              <a:t>m+1</a:t>
            </a:r>
            <a:r>
              <a:rPr lang="zh-CN" altLang="en-US" sz="2800">
                <a:ea typeface="宋体" panose="02010600030101010101" pitchFamily="2" charset="-122"/>
              </a:rPr>
              <a:t>段曲线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其中第</a:t>
            </a:r>
            <a:r>
              <a:rPr lang="en-US" altLang="zh-CN" sz="2800">
                <a:ea typeface="宋体" panose="02010600030101010101" pitchFamily="2" charset="-122"/>
              </a:rPr>
              <a:t>i</a:t>
            </a:r>
            <a:r>
              <a:rPr lang="zh-CN" altLang="en-US" sz="2800">
                <a:ea typeface="宋体" panose="02010600030101010101" pitchFamily="2" charset="-122"/>
              </a:rPr>
              <a:t>段曲线</a:t>
            </a: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    为</a:t>
            </a:r>
            <a:r>
              <a:rPr lang="en-US" altLang="zh-CN" sz="2800">
                <a:ea typeface="宋体" panose="02010600030101010101" pitchFamily="2" charset="-122"/>
              </a:rPr>
              <a:t>n</a:t>
            </a:r>
            <a:r>
              <a:rPr lang="zh-CN" altLang="en-US" sz="2800">
                <a:ea typeface="宋体" panose="02010600030101010101" pitchFamily="2" charset="-122"/>
              </a:rPr>
              <a:t>次</a:t>
            </a:r>
            <a:r>
              <a:rPr lang="en-US" altLang="zh-CN" sz="2800">
                <a:ea typeface="宋体" panose="02010600030101010101" pitchFamily="2" charset="-122"/>
              </a:rPr>
              <a:t>B</a:t>
            </a:r>
            <a:r>
              <a:rPr lang="zh-CN" altLang="en-US" sz="2800">
                <a:ea typeface="宋体" panose="02010600030101010101" pitchFamily="2" charset="-122"/>
              </a:rPr>
              <a:t>样条的第</a:t>
            </a:r>
            <a:r>
              <a:rPr lang="en-US" altLang="zh-CN" sz="2800">
                <a:ea typeface="宋体" panose="02010600030101010101" pitchFamily="2" charset="-122"/>
              </a:rPr>
              <a:t>i</a:t>
            </a:r>
            <a:r>
              <a:rPr lang="zh-CN" altLang="en-US" sz="2800">
                <a:ea typeface="宋体" panose="02010600030101010101" pitchFamily="2" charset="-122"/>
              </a:rPr>
              <a:t>段曲线</a:t>
            </a:r>
            <a:r>
              <a:rPr lang="en-US" altLang="zh-CN" sz="2800">
                <a:ea typeface="宋体" panose="02010600030101010101" pitchFamily="2" charset="-122"/>
              </a:rPr>
              <a:t>(i=0,1,…,m).</a:t>
            </a:r>
            <a:r>
              <a:rPr lang="zh-CN" altLang="en-US" sz="2800">
                <a:ea typeface="宋体" panose="02010600030101010101" pitchFamily="2" charset="-122"/>
              </a:rPr>
              <a:t>其中</a:t>
            </a:r>
            <a:r>
              <a:rPr lang="en-US" altLang="zh-CN" sz="2800">
                <a:ea typeface="宋体" panose="02010600030101010101" pitchFamily="2" charset="-122"/>
              </a:rPr>
              <a:t>B</a:t>
            </a:r>
            <a:r>
              <a:rPr lang="zh-CN" altLang="en-US" sz="2800">
                <a:ea typeface="宋体" panose="02010600030101010101" pitchFamily="2" charset="-122"/>
              </a:rPr>
              <a:t>是新引进的</a:t>
            </a:r>
            <a:r>
              <a:rPr lang="en-US" altLang="zh-CN" sz="2800">
                <a:ea typeface="宋体" panose="02010600030101010101" pitchFamily="2" charset="-122"/>
              </a:rPr>
              <a:t>B</a:t>
            </a:r>
            <a:r>
              <a:rPr lang="zh-CN" altLang="en-US" sz="2800">
                <a:ea typeface="宋体" panose="02010600030101010101" pitchFamily="2" charset="-122"/>
              </a:rPr>
              <a:t>样条基函数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  <a:r>
              <a:rPr lang="zh-CN" altLang="en-US" sz="2800">
                <a:ea typeface="宋体" panose="02010600030101010101" pitchFamily="2" charset="-122"/>
              </a:rPr>
              <a:t>即</a:t>
            </a:r>
            <a:r>
              <a:rPr lang="en-US" altLang="zh-CN" sz="2800">
                <a:ea typeface="宋体" panose="02010600030101010101" pitchFamily="2" charset="-122"/>
              </a:rPr>
              <a:t>: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76805" name="Object 2">
            <a:extLst>
              <a:ext uri="{FF2B5EF4-FFF2-40B4-BE49-F238E27FC236}">
                <a16:creationId xmlns:a16="http://schemas.microsoft.com/office/drawing/2014/main" id="{F755C160-3359-4774-8437-5E60C59BAB18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790700" y="2446338"/>
          <a:ext cx="6234113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3" name="Equation" r:id="rId3" imgW="2565400" imgH="431800" progId="Equation.DSMT4">
                  <p:embed/>
                </p:oleObj>
              </mc:Choice>
              <mc:Fallback>
                <p:oleObj name="Equation" r:id="rId3" imgW="25654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2446338"/>
                        <a:ext cx="6234113" cy="10493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6" name="Object 3">
            <a:extLst>
              <a:ext uri="{FF2B5EF4-FFF2-40B4-BE49-F238E27FC236}">
                <a16:creationId xmlns:a16="http://schemas.microsoft.com/office/drawing/2014/main" id="{788F7EE2-1615-4AFF-9583-EF1B1F1006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500" y="4640263"/>
          <a:ext cx="87852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4" name="Equation" r:id="rId5" imgW="3606800" imgH="444500" progId="Equation.DSMT4">
                  <p:embed/>
                </p:oleObj>
              </mc:Choice>
              <mc:Fallback>
                <p:oleObj name="Equation" r:id="rId5" imgW="36068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4640263"/>
                        <a:ext cx="8785225" cy="1082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6">
            <a:extLst>
              <a:ext uri="{FF2B5EF4-FFF2-40B4-BE49-F238E27FC236}">
                <a16:creationId xmlns:a16="http://schemas.microsoft.com/office/drawing/2014/main" id="{63705949-75BF-4BF4-BA54-75A593E1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BD42CF-2602-4A54-BE78-6D389A8C7E5F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7E41BA04-803F-4B76-BF81-510033181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样条曲线绘制</a:t>
            </a:r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08FCC825-EDB6-45C4-9B3A-F1DEB0DFC1F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9398000" cy="5181600"/>
          </a:xfrm>
        </p:spPr>
        <p:txBody>
          <a:bodyPr/>
          <a:lstStyle/>
          <a:p>
            <a:pPr eaLnBrk="1" hangingPunct="1"/>
            <a:r>
              <a:rPr lang="zh-CN" altLang="en-US" sz="3600">
                <a:ea typeface="宋体" panose="02010600030101010101" pitchFamily="2" charset="-122"/>
              </a:rPr>
              <a:t>直接绘制</a:t>
            </a:r>
            <a:endParaRPr lang="en-US" altLang="zh-CN" sz="3600">
              <a:ea typeface="宋体" panose="02010600030101010101" pitchFamily="2" charset="-122"/>
            </a:endParaRPr>
          </a:p>
        </p:txBody>
      </p:sp>
      <p:graphicFrame>
        <p:nvGraphicFramePr>
          <p:cNvPr id="77829" name="Object 2">
            <a:extLst>
              <a:ext uri="{FF2B5EF4-FFF2-40B4-BE49-F238E27FC236}">
                <a16:creationId xmlns:a16="http://schemas.microsoft.com/office/drawing/2014/main" id="{7ECA84C7-E7C6-4CA1-8E55-3BAE0B4C71E9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644775" y="1258888"/>
          <a:ext cx="6799263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8" name="Equation" r:id="rId3" imgW="2413000" imgH="1562100" progId="Equation.DSMT4">
                  <p:embed/>
                </p:oleObj>
              </mc:Choice>
              <mc:Fallback>
                <p:oleObj name="Equation" r:id="rId3" imgW="2413000" imgH="1562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75" y="1258888"/>
                        <a:ext cx="6799263" cy="4402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6">
            <a:extLst>
              <a:ext uri="{FF2B5EF4-FFF2-40B4-BE49-F238E27FC236}">
                <a16:creationId xmlns:a16="http://schemas.microsoft.com/office/drawing/2014/main" id="{1848B636-A25F-4956-ACD2-C9B670DC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CF3CCE-2E23-4F62-BB33-DCFC23CF2910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31D2E50-5029-4EDC-8FCE-A65E9AB818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8095" y="76200"/>
            <a:ext cx="5050255" cy="9144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B</a:t>
            </a:r>
            <a:r>
              <a:rPr lang="zh-CN" altLang="en-US" dirty="0">
                <a:ea typeface="宋体" panose="02010600030101010101" pitchFamily="2" charset="-122"/>
              </a:rPr>
              <a:t>样条曲线绘制</a:t>
            </a:r>
          </a:p>
        </p:txBody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BE0F03C0-F6A5-47AA-B60E-9021A1EF24D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33463" y="515938"/>
            <a:ext cx="8485187" cy="62245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void </a:t>
            </a:r>
            <a:r>
              <a:rPr lang="en-US" altLang="zh-CN" sz="2800" dirty="0" err="1">
                <a:ea typeface="宋体" panose="02010600030101010101" pitchFamily="2" charset="-122"/>
              </a:rPr>
              <a:t>DrawBSPoints</a:t>
            </a:r>
            <a:r>
              <a:rPr lang="en-US" altLang="zh-CN" sz="28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{	float a0,a1,a2,a3,b0,b1,b2,b3;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	a0=(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[0].x+4*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[1].</a:t>
            </a:r>
            <a:r>
              <a:rPr lang="en-US" altLang="zh-CN" sz="2800" dirty="0" err="1">
                <a:ea typeface="宋体" panose="02010600030101010101" pitchFamily="2" charset="-122"/>
              </a:rPr>
              <a:t>x+pt</a:t>
            </a:r>
            <a:r>
              <a:rPr lang="en-US" altLang="zh-CN" sz="2800" dirty="0">
                <a:ea typeface="宋体" panose="02010600030101010101" pitchFamily="2" charset="-122"/>
              </a:rPr>
              <a:t>[2].x )/6;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b0= (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[0].y-4*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[1].</a:t>
            </a:r>
            <a:r>
              <a:rPr lang="en-US" altLang="zh-CN" sz="2800" dirty="0" err="1">
                <a:ea typeface="宋体" panose="02010600030101010101" pitchFamily="2" charset="-122"/>
              </a:rPr>
              <a:t>y+pt</a:t>
            </a:r>
            <a:r>
              <a:rPr lang="en-US" altLang="zh-CN" sz="2800" dirty="0">
                <a:ea typeface="宋体" panose="02010600030101010101" pitchFamily="2" charset="-122"/>
              </a:rPr>
              <a:t>[2].y)/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	a1=(-3*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[0].x+3*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[1].x; b1=-3*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[0].y+3*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[1].y)/6;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	a2=(3*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[0].x-6*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[1].x+3*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[2].x)/6;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b2=(3*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[0].y-6*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[1].y+3*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[2].y)/6;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	a3=(-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[0].x+3*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[1].x-3*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[2].</a:t>
            </a:r>
            <a:r>
              <a:rPr lang="en-US" altLang="zh-CN" sz="2800" dirty="0" err="1">
                <a:ea typeface="宋体" panose="02010600030101010101" pitchFamily="2" charset="-122"/>
              </a:rPr>
              <a:t>x+pt</a:t>
            </a:r>
            <a:r>
              <a:rPr lang="en-US" altLang="zh-CN" sz="2800" dirty="0">
                <a:ea typeface="宋体" panose="02010600030101010101" pitchFamily="2" charset="-122"/>
              </a:rPr>
              <a:t>[3].x)/6;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	b3=(-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[0].y+3*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[1].y-3*</a:t>
            </a:r>
            <a:r>
              <a:rPr lang="en-US" altLang="zh-CN" sz="2800" dirty="0" err="1">
                <a:ea typeface="宋体" panose="02010600030101010101" pitchFamily="2" charset="-122"/>
              </a:rPr>
              <a:t>pt</a:t>
            </a:r>
            <a:r>
              <a:rPr lang="en-US" altLang="zh-CN" sz="2800" dirty="0">
                <a:ea typeface="宋体" panose="02010600030101010101" pitchFamily="2" charset="-122"/>
              </a:rPr>
              <a:t>[2].</a:t>
            </a:r>
            <a:r>
              <a:rPr lang="en-US" altLang="zh-CN" sz="2800" dirty="0" err="1">
                <a:ea typeface="宋体" panose="02010600030101010101" pitchFamily="2" charset="-122"/>
              </a:rPr>
              <a:t>y+pt</a:t>
            </a:r>
            <a:r>
              <a:rPr lang="en-US" altLang="zh-CN" sz="2800" dirty="0">
                <a:ea typeface="宋体" panose="02010600030101010101" pitchFamily="2" charset="-122"/>
              </a:rPr>
              <a:t>[3].y)/6;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	for(float t = 0, </a:t>
            </a:r>
            <a:r>
              <a:rPr lang="en-US" altLang="zh-CN" sz="2800" dirty="0" err="1"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ea typeface="宋体" panose="02010600030101010101" pitchFamily="2" charset="-122"/>
              </a:rPr>
              <a:t> = 0; t&lt;1.1; t+=0.1, </a:t>
            </a:r>
            <a:r>
              <a:rPr lang="en-US" altLang="zh-CN" sz="2800" dirty="0" err="1"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ea typeface="宋体" panose="02010600030101010101" pitchFamily="2" charset="-122"/>
              </a:rPr>
              <a:t>++)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	{	</a:t>
            </a:r>
            <a:r>
              <a:rPr lang="en-US" altLang="zh-CN" sz="2800" dirty="0" err="1">
                <a:ea typeface="宋体" panose="02010600030101010101" pitchFamily="2" charset="-122"/>
              </a:rPr>
              <a:t>bz</a:t>
            </a:r>
            <a:r>
              <a:rPr lang="en-US" altLang="zh-CN" sz="2800" dirty="0">
                <a:ea typeface="宋体" panose="02010600030101010101" pitchFamily="2" charset="-122"/>
              </a:rPr>
              <a:t>[</a:t>
            </a:r>
            <a:r>
              <a:rPr lang="en-US" altLang="zh-CN" sz="2800" dirty="0" err="1"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ea typeface="宋体" panose="02010600030101010101" pitchFamily="2" charset="-122"/>
              </a:rPr>
              <a:t>].x = a0+a1*t+a2*t*t+a3*t*t*t;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		</a:t>
            </a:r>
            <a:r>
              <a:rPr lang="en-US" altLang="zh-CN" sz="2800" dirty="0" err="1">
                <a:ea typeface="宋体" panose="02010600030101010101" pitchFamily="2" charset="-122"/>
              </a:rPr>
              <a:t>bz</a:t>
            </a:r>
            <a:r>
              <a:rPr lang="en-US" altLang="zh-CN" sz="2800" dirty="0">
                <a:ea typeface="宋体" panose="02010600030101010101" pitchFamily="2" charset="-122"/>
              </a:rPr>
              <a:t>[</a:t>
            </a:r>
            <a:r>
              <a:rPr lang="en-US" altLang="zh-CN" sz="2800" dirty="0" err="1"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ea typeface="宋体" panose="02010600030101010101" pitchFamily="2" charset="-122"/>
              </a:rPr>
              <a:t>].y = b0+b1*t+b2*t*t+b3*t*t*t;}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}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5">
            <a:extLst>
              <a:ext uri="{FF2B5EF4-FFF2-40B4-BE49-F238E27FC236}">
                <a16:creationId xmlns:a16="http://schemas.microsoft.com/office/drawing/2014/main" id="{39A58294-603A-4D35-B813-EC116A2A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A98485-6944-4EFE-9ADD-467D94E22239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graphicFrame>
        <p:nvGraphicFramePr>
          <p:cNvPr id="79875" name="Object 2">
            <a:extLst>
              <a:ext uri="{FF2B5EF4-FFF2-40B4-BE49-F238E27FC236}">
                <a16:creationId xmlns:a16="http://schemas.microsoft.com/office/drawing/2014/main" id="{021EC9F9-653D-405C-B47C-A9946F5771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2600" y="1333500"/>
          <a:ext cx="5613400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5" name="Visio" r:id="rId3" imgW="3620036" imgH="1889403" progId="Visio.Drawing.11">
                  <p:embed/>
                </p:oleObj>
              </mc:Choice>
              <mc:Fallback>
                <p:oleObj name="Visio" r:id="rId3" imgW="3620036" imgH="1889403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00" y="1333500"/>
                        <a:ext cx="5613400" cy="2890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6" name="Rectangle 3">
            <a:extLst>
              <a:ext uri="{FF2B5EF4-FFF2-40B4-BE49-F238E27FC236}">
                <a16:creationId xmlns:a16="http://schemas.microsoft.com/office/drawing/2014/main" id="{4D3808FA-2211-4BED-B922-6E7F4E9CA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 </a:t>
            </a:r>
          </a:p>
        </p:txBody>
      </p:sp>
      <p:sp>
        <p:nvSpPr>
          <p:cNvPr id="79877" name="Rectangle 4">
            <a:extLst>
              <a:ext uri="{FF2B5EF4-FFF2-40B4-BE49-F238E27FC236}">
                <a16:creationId xmlns:a16="http://schemas.microsoft.com/office/drawing/2014/main" id="{8143EC19-2096-4102-B975-2EA2DAC1B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31875"/>
            <a:ext cx="8420100" cy="68580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>
                <a:ea typeface="宋体" panose="02010600030101010101" pitchFamily="2" charset="-122"/>
              </a:rPr>
              <a:t>三次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样条的端点性质：</a:t>
            </a:r>
          </a:p>
        </p:txBody>
      </p:sp>
      <p:graphicFrame>
        <p:nvGraphicFramePr>
          <p:cNvPr id="79878" name="Object 3">
            <a:extLst>
              <a:ext uri="{FF2B5EF4-FFF2-40B4-BE49-F238E27FC236}">
                <a16:creationId xmlns:a16="http://schemas.microsoft.com/office/drawing/2014/main" id="{2448AFB5-C12E-4B93-9F38-E88BC211AA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438" y="1703388"/>
          <a:ext cx="4440237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6" name="Equation" r:id="rId5" imgW="1485900" imgH="1625600" progId="Equation.DSMT4">
                  <p:embed/>
                </p:oleObj>
              </mc:Choice>
              <mc:Fallback>
                <p:oleObj name="Equation" r:id="rId5" imgW="1485900" imgH="1625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8" y="1703388"/>
                        <a:ext cx="4440237" cy="4857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9" name="Rectangle 6">
            <a:extLst>
              <a:ext uri="{FF2B5EF4-FFF2-40B4-BE49-F238E27FC236}">
                <a16:creationId xmlns:a16="http://schemas.microsoft.com/office/drawing/2014/main" id="{3AB2C576-0710-4399-83B6-291001975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174625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三次</a:t>
            </a:r>
            <a:r>
              <a:rPr lang="en-US" altLang="zh-CN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样条边界问题</a:t>
            </a:r>
          </a:p>
        </p:txBody>
      </p:sp>
      <p:graphicFrame>
        <p:nvGraphicFramePr>
          <p:cNvPr id="79880" name="Object 4">
            <a:extLst>
              <a:ext uri="{FF2B5EF4-FFF2-40B4-BE49-F238E27FC236}">
                <a16:creationId xmlns:a16="http://schemas.microsoft.com/office/drawing/2014/main" id="{9737F0D5-2579-4E5E-82FE-E0176BA18A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1788" y="4830763"/>
          <a:ext cx="3757612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7" name="Equation" r:id="rId7" imgW="1257300" imgH="457200" progId="Equation.DSMT4">
                  <p:embed/>
                </p:oleObj>
              </mc:Choice>
              <mc:Fallback>
                <p:oleObj name="Equation" r:id="rId7" imgW="12573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4830763"/>
                        <a:ext cx="3757612" cy="1366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6">
            <a:extLst>
              <a:ext uri="{FF2B5EF4-FFF2-40B4-BE49-F238E27FC236}">
                <a16:creationId xmlns:a16="http://schemas.microsoft.com/office/drawing/2014/main" id="{CFEE84A5-51B2-4829-898A-C7AA82CB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0A2CAD-5AC9-471D-B32E-0BC1AEF1D4D2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262D14A6-AB33-4867-8BD0-E62CC049F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三次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样条边界问题</a:t>
            </a: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3433899-EBBD-40F0-AAF5-96C1E57172F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9399588" cy="51816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由于三次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样条曲线的起点和终点都不在原来的控制点上，如要使曲线的起点从</a:t>
            </a:r>
            <a:r>
              <a:rPr lang="en-US" altLang="zh-CN">
                <a:ea typeface="宋体" panose="02010600030101010101" pitchFamily="2" charset="-122"/>
              </a:rPr>
              <a:t>P0</a:t>
            </a:r>
            <a:r>
              <a:rPr lang="zh-CN" altLang="en-US">
                <a:ea typeface="宋体" panose="02010600030101010101" pitchFamily="2" charset="-122"/>
              </a:rPr>
              <a:t>开始，并以</a:t>
            </a:r>
            <a:r>
              <a:rPr lang="en-US" altLang="zh-CN">
                <a:ea typeface="宋体" panose="02010600030101010101" pitchFamily="2" charset="-122"/>
              </a:rPr>
              <a:t>P3</a:t>
            </a:r>
            <a:r>
              <a:rPr lang="zh-CN" altLang="en-US">
                <a:ea typeface="宋体" panose="02010600030101010101" pitchFamily="2" charset="-122"/>
              </a:rPr>
              <a:t>为终点，如何实现？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80901" name="Object 2">
            <a:extLst>
              <a:ext uri="{FF2B5EF4-FFF2-40B4-BE49-F238E27FC236}">
                <a16:creationId xmlns:a16="http://schemas.microsoft.com/office/drawing/2014/main" id="{FF3F587F-A790-4675-98E7-0C3FE052BD7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731963" y="3055938"/>
          <a:ext cx="5656262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0" name="Visio" r:id="rId3" imgW="3620036" imgH="1889403" progId="Visio.Drawing.11">
                  <p:embed/>
                </p:oleObj>
              </mc:Choice>
              <mc:Fallback>
                <p:oleObj name="Visio" r:id="rId3" imgW="3620036" imgH="1889403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3055938"/>
                        <a:ext cx="5656262" cy="2952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6">
            <a:extLst>
              <a:ext uri="{FF2B5EF4-FFF2-40B4-BE49-F238E27FC236}">
                <a16:creationId xmlns:a16="http://schemas.microsoft.com/office/drawing/2014/main" id="{E2B781A7-93E5-4F9E-953A-5E7D5A7B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0959C1-C14D-4857-9CC3-53063FE8C9F1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85B2D1DC-87FA-43EA-A2A0-6E675B8A3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三次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样条边界问题</a:t>
            </a:r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D2843105-4A0B-41D9-9D80-04C54FB7DB4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19200"/>
            <a:ext cx="5210175" cy="5181600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只要在</a:t>
            </a:r>
            <a:r>
              <a:rPr lang="en-US" altLang="zh-CN" sz="2800">
                <a:ea typeface="宋体" panose="02010600030101010101" pitchFamily="2" charset="-122"/>
              </a:rPr>
              <a:t>P0</a:t>
            </a:r>
            <a:r>
              <a:rPr lang="zh-CN" altLang="en-US" sz="2800">
                <a:ea typeface="宋体" panose="02010600030101010101" pitchFamily="2" charset="-122"/>
              </a:rPr>
              <a:t>点之前外延一个控制点</a:t>
            </a:r>
            <a:r>
              <a:rPr lang="en-US" altLang="zh-CN" sz="2800">
                <a:ea typeface="宋体" panose="02010600030101010101" pitchFamily="2" charset="-122"/>
              </a:rPr>
              <a:t>P-1</a:t>
            </a:r>
            <a:r>
              <a:rPr lang="zh-CN" altLang="en-US" sz="2800">
                <a:ea typeface="宋体" panose="02010600030101010101" pitchFamily="2" charset="-122"/>
              </a:rPr>
              <a:t>，使</a:t>
            </a:r>
            <a:r>
              <a:rPr lang="en-US" altLang="zh-CN" sz="2800">
                <a:ea typeface="宋体" panose="02010600030101010101" pitchFamily="2" charset="-122"/>
              </a:rPr>
              <a:t>P-1</a:t>
            </a:r>
            <a:r>
              <a:rPr lang="zh-CN" altLang="en-US" sz="2800">
                <a:ea typeface="宋体" panose="02010600030101010101" pitchFamily="2" charset="-122"/>
              </a:rPr>
              <a:t>位于</a:t>
            </a:r>
            <a:r>
              <a:rPr lang="en-US" altLang="zh-CN" sz="2800">
                <a:ea typeface="宋体" panose="02010600030101010101" pitchFamily="2" charset="-122"/>
              </a:rPr>
              <a:t>P-1P0</a:t>
            </a:r>
            <a:r>
              <a:rPr lang="zh-CN" altLang="en-US" sz="2800">
                <a:ea typeface="宋体" panose="02010600030101010101" pitchFamily="2" charset="-122"/>
              </a:rPr>
              <a:t>的延长线上，并且</a:t>
            </a:r>
            <a:r>
              <a:rPr lang="en-US" altLang="zh-CN" sz="2800">
                <a:ea typeface="宋体" panose="02010600030101010101" pitchFamily="2" charset="-122"/>
              </a:rPr>
              <a:t>P-1P0=P0P1</a:t>
            </a:r>
            <a:r>
              <a:rPr lang="zh-CN" altLang="en-US" sz="2800">
                <a:ea typeface="宋体" panose="02010600030101010101" pitchFamily="2" charset="-122"/>
              </a:rPr>
              <a:t>。采用相同的方法使曲线的终点通过</a:t>
            </a:r>
            <a:r>
              <a:rPr lang="en-US" altLang="zh-CN" sz="2800">
                <a:ea typeface="宋体" panose="02010600030101010101" pitchFamily="2" charset="-122"/>
              </a:rPr>
              <a:t>P3</a:t>
            </a:r>
            <a:r>
              <a:rPr lang="zh-CN" altLang="en-US" sz="2800">
                <a:ea typeface="宋体" panose="02010600030101010101" pitchFamily="2" charset="-122"/>
              </a:rPr>
              <a:t>。</a:t>
            </a: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81925" name="Object 2">
            <a:extLst>
              <a:ext uri="{FF2B5EF4-FFF2-40B4-BE49-F238E27FC236}">
                <a16:creationId xmlns:a16="http://schemas.microsoft.com/office/drawing/2014/main" id="{B5411CC3-FADB-4969-B475-F07F395755D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564188" y="1281113"/>
          <a:ext cx="4100512" cy="437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4" name="Visio" r:id="rId3" imgW="2847022" imgH="3040797" progId="Visio.Drawing.11">
                  <p:embed/>
                </p:oleObj>
              </mc:Choice>
              <mc:Fallback>
                <p:oleObj name="Visio" r:id="rId3" imgW="2847022" imgH="3040797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1281113"/>
                        <a:ext cx="4100512" cy="437991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bg2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5">
            <a:extLst>
              <a:ext uri="{FF2B5EF4-FFF2-40B4-BE49-F238E27FC236}">
                <a16:creationId xmlns:a16="http://schemas.microsoft.com/office/drawing/2014/main" id="{E4EB353C-1BC0-4D9A-8B8A-A9ED0965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C1D251-971F-4758-BED9-A050B862FB5E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22D81AC-BF8C-4A3C-8E63-E95AA22F0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三种曲线的比较与转换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9E7B7D93-1E1A-4809-8CBB-0EB8CE2561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6375" y="974725"/>
            <a:ext cx="9493250" cy="51816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1.</a:t>
            </a:r>
            <a:r>
              <a:rPr lang="zh-CN" altLang="en-US">
                <a:ea typeface="宋体" panose="02010600030101010101" pitchFamily="2" charset="-122"/>
              </a:rPr>
              <a:t>比较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2949" name="Picture 4">
            <a:extLst>
              <a:ext uri="{FF2B5EF4-FFF2-40B4-BE49-F238E27FC236}">
                <a16:creationId xmlns:a16="http://schemas.microsoft.com/office/drawing/2014/main" id="{E4DF4C68-4ECA-40E3-8FD1-F6D24E6E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571625"/>
            <a:ext cx="9750425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5">
            <a:extLst>
              <a:ext uri="{FF2B5EF4-FFF2-40B4-BE49-F238E27FC236}">
                <a16:creationId xmlns:a16="http://schemas.microsoft.com/office/drawing/2014/main" id="{786B058A-315B-4ED0-9BD6-41C28611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BD21FA-FA8C-4EA9-ADF8-A8EFDF6BAD10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3263D2E-E85B-4011-A3BA-639ED2969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三种曲线的比较与转换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123F1885-A492-4385-9D47-8F9371CF5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5300" y="1209675"/>
            <a:ext cx="8915400" cy="4916488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Relationship to the control points is different</a:t>
            </a:r>
          </a:p>
        </p:txBody>
      </p:sp>
      <p:pic>
        <p:nvPicPr>
          <p:cNvPr id="83973" name="Picture 4" descr="bsplinecurve1">
            <a:extLst>
              <a:ext uri="{FF2B5EF4-FFF2-40B4-BE49-F238E27FC236}">
                <a16:creationId xmlns:a16="http://schemas.microsoft.com/office/drawing/2014/main" id="{26912325-079D-4F35-A2D2-7C1E50491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8" y="4368800"/>
            <a:ext cx="420528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5" descr="beziercurve3">
            <a:extLst>
              <a:ext uri="{FF2B5EF4-FFF2-40B4-BE49-F238E27FC236}">
                <a16:creationId xmlns:a16="http://schemas.microsoft.com/office/drawing/2014/main" id="{7AAFC768-6A7B-45F7-90AE-50F9B3357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1903413"/>
            <a:ext cx="4241800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5" name="Text Box 6">
            <a:extLst>
              <a:ext uri="{FF2B5EF4-FFF2-40B4-BE49-F238E27FC236}">
                <a16:creationId xmlns:a16="http://schemas.microsoft.com/office/drawing/2014/main" id="{6432228E-567E-4462-93E0-AB2E0573E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498725"/>
            <a:ext cx="20272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hlink"/>
                </a:solidFill>
                <a:ea typeface="宋体" panose="02010600030101010101" pitchFamily="2" charset="-122"/>
              </a:rPr>
              <a:t>Bézier</a:t>
            </a:r>
          </a:p>
        </p:txBody>
      </p:sp>
      <p:sp>
        <p:nvSpPr>
          <p:cNvPr id="83976" name="Text Box 7">
            <a:extLst>
              <a:ext uri="{FF2B5EF4-FFF2-40B4-BE49-F238E27FC236}">
                <a16:creationId xmlns:a16="http://schemas.microsoft.com/office/drawing/2014/main" id="{4A6AEB50-D626-4C14-8B0B-1B7905E28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4721225"/>
            <a:ext cx="18589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hlink"/>
                </a:solidFill>
                <a:ea typeface="宋体" panose="02010600030101010101" pitchFamily="2" charset="-122"/>
              </a:rPr>
              <a:t>BSpline</a:t>
            </a:r>
            <a:endParaRPr lang="en-US" altLang="zh-CN" sz="2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pic>
        <p:nvPicPr>
          <p:cNvPr id="83977" name="Picture 8" descr="bezierbasisfunctions">
            <a:extLst>
              <a:ext uri="{FF2B5EF4-FFF2-40B4-BE49-F238E27FC236}">
                <a16:creationId xmlns:a16="http://schemas.microsoft.com/office/drawing/2014/main" id="{4D24C13A-057C-4004-996C-04BE59C0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1819275"/>
            <a:ext cx="2366963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8" name="Picture 9" descr="bsplinebasisfunctions">
            <a:extLst>
              <a:ext uri="{FF2B5EF4-FFF2-40B4-BE49-F238E27FC236}">
                <a16:creationId xmlns:a16="http://schemas.microsoft.com/office/drawing/2014/main" id="{0BEEAA20-1B9C-45F3-8606-A1B8C3F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4052888"/>
            <a:ext cx="2790825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5">
            <a:extLst>
              <a:ext uri="{FF2B5EF4-FFF2-40B4-BE49-F238E27FC236}">
                <a16:creationId xmlns:a16="http://schemas.microsoft.com/office/drawing/2014/main" id="{6C418D18-CA01-4B99-8C45-0BF0E963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D6716D-47AD-43A0-9D6C-BF44C0899E14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97141360-46B9-476A-847C-4242F1F3A3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三种曲线的比较与转换</a:t>
            </a:r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FDD1C9A6-A313-4660-B6AE-E0D2F1C14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2.</a:t>
            </a:r>
            <a:r>
              <a:rPr lang="zh-CN" altLang="en-US" sz="2800">
                <a:ea typeface="宋体" panose="02010600030101010101" pitchFamily="2" charset="-122"/>
              </a:rPr>
              <a:t>转换</a:t>
            </a:r>
          </a:p>
          <a:p>
            <a:pPr eaLnBrk="1" hangingPunct="1"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在实际应用中，常常需要对三种曲线表示方法进行转换，而且这三种曲线表示方法之间也能够进行相互转换：</a:t>
            </a:r>
          </a:p>
          <a:p>
            <a:pPr eaLnBrk="1" hangingPunct="1">
              <a:buFontTx/>
              <a:buNone/>
            </a:pPr>
            <a:endParaRPr lang="zh-CN" altLang="en-US" sz="280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zh-CN" altLang="en-US" sz="280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zh-CN" altLang="en-US" sz="2800">
              <a:ea typeface="宋体" panose="02010600030101010101" pitchFamily="2" charset="-122"/>
            </a:endParaRPr>
          </a:p>
          <a:p>
            <a:pPr eaLnBrk="1" hangingPunct="1"/>
            <a:endParaRPr lang="zh-CN" altLang="en-US" sz="280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例如：已知</a:t>
            </a:r>
            <a:r>
              <a:rPr lang="en-US" altLang="zh-CN" sz="2800" b="1" i="1">
                <a:ea typeface="宋体" panose="02010600030101010101" pitchFamily="2" charset="-122"/>
              </a:rPr>
              <a:t>M</a:t>
            </a:r>
            <a:r>
              <a:rPr lang="en-US" altLang="zh-CN" sz="2800" b="1">
                <a:ea typeface="宋体" panose="02010600030101010101" pitchFamily="2" charset="-122"/>
              </a:rPr>
              <a:t>H</a:t>
            </a:r>
            <a:r>
              <a:rPr lang="zh-CN" altLang="en-US" sz="2800">
                <a:ea typeface="宋体" panose="02010600030101010101" pitchFamily="2" charset="-122"/>
              </a:rPr>
              <a:t>、</a:t>
            </a:r>
            <a:r>
              <a:rPr lang="en-US" altLang="zh-CN" sz="2800" b="1" i="1">
                <a:ea typeface="宋体" panose="02010600030101010101" pitchFamily="2" charset="-122"/>
              </a:rPr>
              <a:t>G</a:t>
            </a:r>
            <a:r>
              <a:rPr lang="en-US" altLang="zh-CN" sz="2800" b="1">
                <a:ea typeface="宋体" panose="02010600030101010101" pitchFamily="2" charset="-122"/>
              </a:rPr>
              <a:t>H</a:t>
            </a:r>
            <a:r>
              <a:rPr lang="zh-CN" altLang="en-US" sz="2800">
                <a:ea typeface="宋体" panose="02010600030101010101" pitchFamily="2" charset="-122"/>
              </a:rPr>
              <a:t>，可以求出</a:t>
            </a:r>
            <a:r>
              <a:rPr lang="en-US" altLang="zh-CN" sz="2800" b="1" i="1">
                <a:ea typeface="宋体" panose="02010600030101010101" pitchFamily="2" charset="-122"/>
              </a:rPr>
              <a:t>G</a:t>
            </a:r>
            <a:r>
              <a:rPr lang="en-US" altLang="zh-CN" sz="2800" b="1">
                <a:ea typeface="宋体" panose="02010600030101010101" pitchFamily="2" charset="-122"/>
              </a:rPr>
              <a:t>B</a:t>
            </a:r>
            <a:r>
              <a:rPr lang="zh-CN" altLang="en-US" sz="2800">
                <a:ea typeface="宋体" panose="02010600030101010101" pitchFamily="2" charset="-122"/>
              </a:rPr>
              <a:t>、</a:t>
            </a:r>
            <a:r>
              <a:rPr lang="en-US" altLang="zh-CN" sz="2800" b="1" i="1">
                <a:ea typeface="宋体" panose="02010600030101010101" pitchFamily="2" charset="-122"/>
              </a:rPr>
              <a:t>G</a:t>
            </a:r>
            <a:r>
              <a:rPr lang="en-US" altLang="zh-CN" sz="2800" b="1">
                <a:ea typeface="宋体" panose="02010600030101010101" pitchFamily="2" charset="-122"/>
              </a:rPr>
              <a:t>S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pic>
        <p:nvPicPr>
          <p:cNvPr id="84997" name="Picture 4">
            <a:extLst>
              <a:ext uri="{FF2B5EF4-FFF2-40B4-BE49-F238E27FC236}">
                <a16:creationId xmlns:a16="http://schemas.microsoft.com/office/drawing/2014/main" id="{E35C4283-9D36-4821-B550-A904BC498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3003550"/>
            <a:ext cx="68707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5">
            <a:extLst>
              <a:ext uri="{FF2B5EF4-FFF2-40B4-BE49-F238E27FC236}">
                <a16:creationId xmlns:a16="http://schemas.microsoft.com/office/drawing/2014/main" id="{D2FA0222-9B28-4347-AEB3-78C39CEA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9C3398-0EF6-4C4A-A37D-2EDA7EDEE559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767250CD-B0D2-488F-A725-9EA8991F5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三种曲线的比较与转换</a:t>
            </a:r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6B342E1B-CBF1-43DE-B391-0997D9C5E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5300" y="4706938"/>
            <a:ext cx="9205913" cy="1419225"/>
          </a:xfrm>
        </p:spPr>
        <p:txBody>
          <a:bodyPr/>
          <a:lstStyle/>
          <a:p>
            <a:pPr eaLnBrk="1" hangingPunct="1"/>
            <a:r>
              <a:rPr lang="zh-CN" altLang="zh-CN" sz="2800">
                <a:ea typeface="宋体" panose="02010600030101010101" pitchFamily="2" charset="-122"/>
              </a:rPr>
              <a:t>同样道理，已知这三种曲线的任意一个几何矩阵，都能</a:t>
            </a:r>
          </a:p>
          <a:p>
            <a:pPr eaLnBrk="1" hangingPunct="1">
              <a:buFontTx/>
              <a:buNone/>
            </a:pPr>
            <a:r>
              <a:rPr lang="zh-CN" altLang="zh-CN" sz="2800">
                <a:ea typeface="宋体" panose="02010600030101010101" pitchFamily="2" charset="-122"/>
              </a:rPr>
              <a:t>推导出另外两种形式的几何矩阵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pic>
        <p:nvPicPr>
          <p:cNvPr id="86021" name="Picture 4">
            <a:extLst>
              <a:ext uri="{FF2B5EF4-FFF2-40B4-BE49-F238E27FC236}">
                <a16:creationId xmlns:a16="http://schemas.microsoft.com/office/drawing/2014/main" id="{5C9D95E3-A591-430B-99E5-68D656705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925638"/>
            <a:ext cx="5487988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>
            <a:extLst>
              <a:ext uri="{FF2B5EF4-FFF2-40B4-BE49-F238E27FC236}">
                <a16:creationId xmlns:a16="http://schemas.microsoft.com/office/drawing/2014/main" id="{AF11D2A9-EAE0-44C9-B453-EF1B3F68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A51023-A698-467F-9904-AD95ACE4804C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5FC5B47-BDA8-4B43-8168-59595CC36F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B61004B5-1D5B-49B4-9768-8F4D86D82D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650" y="1143000"/>
            <a:ext cx="9493250" cy="51816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基本理论及参数表示法</a:t>
            </a: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Hermite</a:t>
            </a:r>
            <a:r>
              <a:rPr lang="zh-CN" altLang="en-US" sz="3200">
                <a:ea typeface="宋体" panose="02010600030101010101" pitchFamily="2" charset="-122"/>
              </a:rPr>
              <a:t>曲线</a:t>
            </a:r>
            <a:endParaRPr lang="en-US" altLang="zh-CN" sz="320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Bezier</a:t>
            </a:r>
            <a:r>
              <a:rPr lang="zh-CN" altLang="en-US" sz="3200">
                <a:ea typeface="宋体" panose="02010600030101010101" pitchFamily="2" charset="-122"/>
              </a:rPr>
              <a:t>曲线</a:t>
            </a:r>
            <a:endParaRPr lang="en-US" altLang="zh-CN" sz="320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B</a:t>
            </a:r>
            <a:r>
              <a:rPr lang="zh-CN" altLang="en-US" sz="3200">
                <a:ea typeface="宋体" panose="02010600030101010101" pitchFamily="2" charset="-122"/>
              </a:rPr>
              <a:t>样条曲线</a:t>
            </a:r>
            <a:endParaRPr lang="en-US" altLang="zh-CN" sz="320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曲面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12642" name="Picture 2" descr="https://timgsa.baidu.com/timg?image&amp;quality=80&amp;size=b9999_10000&amp;sec=1513615915582&amp;di=37866083e2fb756264837284ff84650a&amp;imgtype=0&amp;src=http%3A%2F%2Fwww.mfcad.com%2Fuploads%2Fallimg%2F110617%2F33818-11061G04605U2.jpg">
            <a:extLst>
              <a:ext uri="{FF2B5EF4-FFF2-40B4-BE49-F238E27FC236}">
                <a16:creationId xmlns:a16="http://schemas.microsoft.com/office/drawing/2014/main" id="{A686EF2D-BEFC-4333-BB43-8C42125E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22" y="3056021"/>
            <a:ext cx="3853332" cy="3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5">
            <a:extLst>
              <a:ext uri="{FF2B5EF4-FFF2-40B4-BE49-F238E27FC236}">
                <a16:creationId xmlns:a16="http://schemas.microsoft.com/office/drawing/2014/main" id="{56B9C70E-47B8-4262-BC19-FC0892D2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04F992-DEB9-45FF-8B89-1DA7F1178954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FE1F4401-D4A8-48DA-8A83-86A85BE6B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ED21C0E7-6135-4499-806D-30D656ECB9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曲面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>
                <a:ea typeface="宋体" panose="02010600030101010101" pitchFamily="2" charset="-122"/>
              </a:rPr>
              <a:t>参数曲面</a:t>
            </a: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Bezier </a:t>
            </a:r>
            <a:r>
              <a:rPr lang="zh-CN" altLang="en-US" sz="3200">
                <a:ea typeface="宋体" panose="02010600030101010101" pitchFamily="2" charset="-122"/>
              </a:rPr>
              <a:t>曲面</a:t>
            </a:r>
          </a:p>
          <a:p>
            <a:pPr lvl="1" eaLnBrk="1" hangingPunct="1"/>
            <a:r>
              <a:rPr lang="en-US" altLang="zh-CN" sz="3200">
                <a:ea typeface="宋体" panose="02010600030101010101" pitchFamily="2" charset="-122"/>
              </a:rPr>
              <a:t>B-Spline </a:t>
            </a:r>
            <a:r>
              <a:rPr lang="zh-CN" altLang="en-US" sz="3200">
                <a:ea typeface="宋体" panose="02010600030101010101" pitchFamily="2" charset="-122"/>
              </a:rPr>
              <a:t>曲面</a:t>
            </a: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Picture 2" descr="https://timgsa.baidu.com/timg?image&amp;quality=80&amp;size=b9999_10000&amp;sec=1513615915582&amp;di=37866083e2fb756264837284ff84650a&amp;imgtype=0&amp;src=http%3A%2F%2Fwww.mfcad.com%2Fuploads%2Fallimg%2F110617%2F33818-11061G04605U2.jpg">
            <a:extLst>
              <a:ext uri="{FF2B5EF4-FFF2-40B4-BE49-F238E27FC236}">
                <a16:creationId xmlns:a16="http://schemas.microsoft.com/office/drawing/2014/main" id="{363D8FEE-36FD-4E03-94B0-D8BB8837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22" y="3056021"/>
            <a:ext cx="3853332" cy="3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>
            <a:extLst>
              <a:ext uri="{FF2B5EF4-FFF2-40B4-BE49-F238E27FC236}">
                <a16:creationId xmlns:a16="http://schemas.microsoft.com/office/drawing/2014/main" id="{16F8B90E-ABC9-4D10-A8F4-634ADCB60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曲面形成</a:t>
            </a:r>
          </a:p>
        </p:txBody>
      </p:sp>
      <p:sp>
        <p:nvSpPr>
          <p:cNvPr id="88067" name="内容占位符 2">
            <a:extLst>
              <a:ext uri="{FF2B5EF4-FFF2-40B4-BE49-F238E27FC236}">
                <a16:creationId xmlns:a16="http://schemas.microsoft.com/office/drawing/2014/main" id="{D8477FB3-A067-48AF-9C3A-BA151C0F44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7650" y="2938463"/>
            <a:ext cx="9493250" cy="3462337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工程曲面的基本思想来自于制作铸造砂型的过程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砂被紧压在一个盒子内，砂型上表面形状由用木制样板刮去多余的部分得到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为了能获得更复杂的形状，在样板移动时，又使它改变形状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曲面被定义为同时变化着形状的</a:t>
            </a:r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曲线</a:t>
            </a:r>
            <a:r>
              <a:rPr lang="zh-CN" altLang="en-US">
                <a:ea typeface="宋体" panose="02010600030101010101" pitchFamily="2" charset="-122"/>
              </a:rPr>
              <a:t>在空间划过或者说运动的轨迹</a:t>
            </a:r>
          </a:p>
        </p:txBody>
      </p:sp>
      <p:sp>
        <p:nvSpPr>
          <p:cNvPr id="88068" name="灯片编号占位符 3">
            <a:extLst>
              <a:ext uri="{FF2B5EF4-FFF2-40B4-BE49-F238E27FC236}">
                <a16:creationId xmlns:a16="http://schemas.microsoft.com/office/drawing/2014/main" id="{30420B88-96F1-4B22-9494-D1B894AE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3A5116-D87C-4122-AF8A-E4F4190CA873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88069" name="Picture 4" descr="Farin_scan">
            <a:extLst>
              <a:ext uri="{FF2B5EF4-FFF2-40B4-BE49-F238E27FC236}">
                <a16:creationId xmlns:a16="http://schemas.microsoft.com/office/drawing/2014/main" id="{0F6F9913-A8C8-4313-BC3A-95EAB039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141288"/>
            <a:ext cx="366712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5">
            <a:extLst>
              <a:ext uri="{FF2B5EF4-FFF2-40B4-BE49-F238E27FC236}">
                <a16:creationId xmlns:a16="http://schemas.microsoft.com/office/drawing/2014/main" id="{B2051D35-7A7C-403A-87BE-F1FEB1C35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9FC73A-3F61-4C89-A7FB-2BB4BB84E073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89091" name="Picture 2" descr="bilinearpatch">
            <a:extLst>
              <a:ext uri="{FF2B5EF4-FFF2-40B4-BE49-F238E27FC236}">
                <a16:creationId xmlns:a16="http://schemas.microsoft.com/office/drawing/2014/main" id="{E9000A7D-AFB0-4E87-9959-EA2826D1AA1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3"/>
          <a:stretch>
            <a:fillRect/>
          </a:stretch>
        </p:blipFill>
        <p:spPr>
          <a:xfrm>
            <a:off x="5427663" y="1179513"/>
            <a:ext cx="4102100" cy="2682875"/>
          </a:xfrm>
          <a:ln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89092" name="Rectangle 3">
            <a:extLst>
              <a:ext uri="{FF2B5EF4-FFF2-40B4-BE49-F238E27FC236}">
                <a16:creationId xmlns:a16="http://schemas.microsoft.com/office/drawing/2014/main" id="{9BBE81C1-353A-4BFA-9B43-270E46D71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双线性插值成面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9093" name="Rectangle 4">
            <a:extLst>
              <a:ext uri="{FF2B5EF4-FFF2-40B4-BE49-F238E27FC236}">
                <a16:creationId xmlns:a16="http://schemas.microsoft.com/office/drawing/2014/main" id="{F603F3D9-ED8F-4FBA-A3D3-429E0DC615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1813" y="987425"/>
            <a:ext cx="8399462" cy="4805363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点动成线</a:t>
            </a: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线动成面</a:t>
            </a:r>
          </a:p>
        </p:txBody>
      </p:sp>
      <p:pic>
        <p:nvPicPr>
          <p:cNvPr id="89094" name="Picture 7" descr="linearinterpolation2">
            <a:extLst>
              <a:ext uri="{FF2B5EF4-FFF2-40B4-BE49-F238E27FC236}">
                <a16:creationId xmlns:a16="http://schemas.microsoft.com/office/drawing/2014/main" id="{51704912-FC88-4438-A99A-3CAEA9B1C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2555875"/>
            <a:ext cx="4508500" cy="182721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4456" name="Object 6">
            <a:extLst>
              <a:ext uri="{FF2B5EF4-FFF2-40B4-BE49-F238E27FC236}">
                <a16:creationId xmlns:a16="http://schemas.microsoft.com/office/drawing/2014/main" id="{DFFED672-3ADB-4AEC-AE35-28EA6F497F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7688" y="5019675"/>
          <a:ext cx="3690937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5" name="Equation" r:id="rId5" imgW="1358310" imgH="393529" progId="Equation.DSMT4">
                  <p:embed/>
                </p:oleObj>
              </mc:Choice>
              <mc:Fallback>
                <p:oleObj name="Equation" r:id="rId5" imgW="1358310" imgH="39352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5019675"/>
                        <a:ext cx="3690937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5">
            <a:extLst>
              <a:ext uri="{FF2B5EF4-FFF2-40B4-BE49-F238E27FC236}">
                <a16:creationId xmlns:a16="http://schemas.microsoft.com/office/drawing/2014/main" id="{60AAC6EA-3D4C-4AEA-BEB6-8A4FF823A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4924425"/>
            <a:ext cx="2289175" cy="747713"/>
          </a:xfrm>
          <a:prstGeom prst="wedgeRoundRectCallout">
            <a:avLst>
              <a:gd name="adj1" fmla="val 14918"/>
              <a:gd name="adj2" fmla="val -15506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3200">
                <a:solidFill>
                  <a:schemeClr val="accent2"/>
                </a:solidFill>
                <a:ea typeface="宋体" pitchFamily="2" charset="-122"/>
              </a:rPr>
              <a:t>参数表示</a:t>
            </a:r>
            <a:r>
              <a:rPr kumimoji="1" lang="zh-CN" altLang="en-US" sz="320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？</a:t>
            </a:r>
            <a:endParaRPr kumimoji="1" lang="zh-CN" altLang="en-US" sz="3200" dirty="0">
              <a:solidFill>
                <a:schemeClr val="accent2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6">
            <a:extLst>
              <a:ext uri="{FF2B5EF4-FFF2-40B4-BE49-F238E27FC236}">
                <a16:creationId xmlns:a16="http://schemas.microsoft.com/office/drawing/2014/main" id="{564949EE-8E3D-4EC0-8802-953D4657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E30D71-672B-4CF0-8D27-5B892783CE8A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DEB567FE-AD05-4F92-93E6-94AE2888A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参数曲面</a:t>
            </a:r>
          </a:p>
        </p:txBody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90F177C-94A8-4B44-9704-682F3FEA995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14413"/>
            <a:ext cx="9380538" cy="5386387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插值四个角点的双线性曲面</a:t>
            </a:r>
          </a:p>
        </p:txBody>
      </p:sp>
      <p:pic>
        <p:nvPicPr>
          <p:cNvPr id="90117" name="Picture 4" descr="bilinearpatch">
            <a:extLst>
              <a:ext uri="{FF2B5EF4-FFF2-40B4-BE49-F238E27FC236}">
                <a16:creationId xmlns:a16="http://schemas.microsoft.com/office/drawing/2014/main" id="{11130D56-A9A8-426A-B2B1-1D08E758A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1"/>
          <a:stretch>
            <a:fillRect/>
          </a:stretch>
        </p:blipFill>
        <p:spPr bwMode="auto">
          <a:xfrm>
            <a:off x="4894263" y="1801813"/>
            <a:ext cx="4899025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0118" name="Object 5">
            <a:extLst>
              <a:ext uri="{FF2B5EF4-FFF2-40B4-BE49-F238E27FC236}">
                <a16:creationId xmlns:a16="http://schemas.microsoft.com/office/drawing/2014/main" id="{8D147292-5C48-44E0-AD60-9A8D95B795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0300" y="1712913"/>
          <a:ext cx="59372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1" name="Equation" r:id="rId4" imgW="215713" imgH="203024" progId="Equation.DSMT4">
                  <p:embed/>
                </p:oleObj>
              </mc:Choice>
              <mc:Fallback>
                <p:oleObj name="Equation" r:id="rId4" imgW="215713" imgH="203024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1712913"/>
                        <a:ext cx="59372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9" name="Object 6">
            <a:extLst>
              <a:ext uri="{FF2B5EF4-FFF2-40B4-BE49-F238E27FC236}">
                <a16:creationId xmlns:a16="http://schemas.microsoft.com/office/drawing/2014/main" id="{CA3A2501-5CC0-4A25-AED0-EAE152F2EA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338" y="4543425"/>
          <a:ext cx="5588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2" name="Equation" r:id="rId6" imgW="203024" imgH="203024" progId="Equation.DSMT4">
                  <p:embed/>
                </p:oleObj>
              </mc:Choice>
              <mc:Fallback>
                <p:oleObj name="Equation" r:id="rId6" imgW="203024" imgH="203024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4543425"/>
                        <a:ext cx="55880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0" name="Object 7">
            <a:extLst>
              <a:ext uri="{FF2B5EF4-FFF2-40B4-BE49-F238E27FC236}">
                <a16:creationId xmlns:a16="http://schemas.microsoft.com/office/drawing/2014/main" id="{02AE57E3-532F-41E0-B0D3-DD278A2A92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18613" y="4017963"/>
          <a:ext cx="5588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3" name="Equation" r:id="rId8" imgW="203024" imgH="203024" progId="Equation.DSMT4">
                  <p:embed/>
                </p:oleObj>
              </mc:Choice>
              <mc:Fallback>
                <p:oleObj name="Equation" r:id="rId8" imgW="203024" imgH="20302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8613" y="4017963"/>
                        <a:ext cx="5588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1" name="Object 8">
            <a:extLst>
              <a:ext uri="{FF2B5EF4-FFF2-40B4-BE49-F238E27FC236}">
                <a16:creationId xmlns:a16="http://schemas.microsoft.com/office/drawing/2014/main" id="{62D6C678-1E71-4474-819D-C47B005C7C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77350" y="1765300"/>
          <a:ext cx="5238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4" name="Equation" r:id="rId10" imgW="190417" imgH="203112" progId="Equation.DSMT4">
                  <p:embed/>
                </p:oleObj>
              </mc:Choice>
              <mc:Fallback>
                <p:oleObj name="Equation" r:id="rId10" imgW="190417" imgH="203112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7350" y="1765300"/>
                        <a:ext cx="52387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2" name="Object 9">
            <a:extLst>
              <a:ext uri="{FF2B5EF4-FFF2-40B4-BE49-F238E27FC236}">
                <a16:creationId xmlns:a16="http://schemas.microsoft.com/office/drawing/2014/main" id="{950056DF-BAC3-4333-94E0-C8246C464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0963" y="2886075"/>
          <a:ext cx="108267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5" name="Equation" r:id="rId12" imgW="393529" imgH="190417" progId="Equation.DSMT4">
                  <p:embed/>
                </p:oleObj>
              </mc:Choice>
              <mc:Fallback>
                <p:oleObj name="Equation" r:id="rId12" imgW="393529" imgH="190417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2886075"/>
                        <a:ext cx="108267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3" name="Object 10">
            <a:extLst>
              <a:ext uri="{FF2B5EF4-FFF2-40B4-BE49-F238E27FC236}">
                <a16:creationId xmlns:a16="http://schemas.microsoft.com/office/drawing/2014/main" id="{A08E7147-E484-4C5F-BAC4-8A256EE1C6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3175" y="2813050"/>
          <a:ext cx="10128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6" name="Equation" r:id="rId14" imgW="368300" imgH="190500" progId="Equation.DSMT4">
                  <p:embed/>
                </p:oleObj>
              </mc:Choice>
              <mc:Fallback>
                <p:oleObj name="Equation" r:id="rId14" imgW="368300" imgH="1905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3175" y="2813050"/>
                        <a:ext cx="101282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4" name="Object 11">
            <a:extLst>
              <a:ext uri="{FF2B5EF4-FFF2-40B4-BE49-F238E27FC236}">
                <a16:creationId xmlns:a16="http://schemas.microsoft.com/office/drawing/2014/main" id="{8E725B05-7A1E-4EB5-BB68-C112496901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50" y="1908175"/>
          <a:ext cx="70834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7" name="Equation" r:id="rId16" imgW="2578100" imgH="1638300" progId="Equation.DSMT4">
                  <p:embed/>
                </p:oleObj>
              </mc:Choice>
              <mc:Fallback>
                <p:oleObj name="Equation" r:id="rId16" imgW="2578100" imgH="1638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" y="1908175"/>
                        <a:ext cx="70834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5">
            <a:extLst>
              <a:ext uri="{FF2B5EF4-FFF2-40B4-BE49-F238E27FC236}">
                <a16:creationId xmlns:a16="http://schemas.microsoft.com/office/drawing/2014/main" id="{D765A02B-C4CA-43C8-8CD6-3DDC12F0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A111BC-8729-4517-9E60-B90BF7307318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547F6983-3C28-4827-90DA-B9550179A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4467225"/>
            <a:ext cx="58610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称上式为矩形域上的参数曲面。</a:t>
            </a:r>
          </a:p>
        </p:txBody>
      </p:sp>
      <p:grpSp>
        <p:nvGrpSpPr>
          <p:cNvPr id="91140" name="Group 3">
            <a:extLst>
              <a:ext uri="{FF2B5EF4-FFF2-40B4-BE49-F238E27FC236}">
                <a16:creationId xmlns:a16="http://schemas.microsoft.com/office/drawing/2014/main" id="{F9373A3A-63C8-4C82-8B18-7A9A04C0B640}"/>
              </a:ext>
            </a:extLst>
          </p:cNvPr>
          <p:cNvGrpSpPr>
            <a:grpSpLocks/>
          </p:cNvGrpSpPr>
          <p:nvPr/>
        </p:nvGrpSpPr>
        <p:grpSpPr bwMode="auto">
          <a:xfrm>
            <a:off x="1238250" y="2257425"/>
            <a:ext cx="6851650" cy="454025"/>
            <a:chOff x="1008" y="1680"/>
            <a:chExt cx="3984" cy="286"/>
          </a:xfrm>
        </p:grpSpPr>
        <p:graphicFrame>
          <p:nvGraphicFramePr>
            <p:cNvPr id="91153" name="Object 4">
              <a:extLst>
                <a:ext uri="{FF2B5EF4-FFF2-40B4-BE49-F238E27FC236}">
                  <a16:creationId xmlns:a16="http://schemas.microsoft.com/office/drawing/2014/main" id="{3AAEBEB1-6984-4CC8-A35D-DB4372F018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1680"/>
            <a:ext cx="2880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87" r:id="rId3" imgW="2005729" imgH="203112" progId="Equation.DSMT4">
                    <p:embed/>
                  </p:oleObj>
                </mc:Choice>
                <mc:Fallback>
                  <p:oleObj r:id="rId3" imgW="2005729" imgH="203112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680"/>
                          <a:ext cx="2880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4" name="Object 5">
              <a:extLst>
                <a:ext uri="{FF2B5EF4-FFF2-40B4-BE49-F238E27FC236}">
                  <a16:creationId xmlns:a16="http://schemas.microsoft.com/office/drawing/2014/main" id="{1B5963B4-C49A-4ED8-B043-6DED3B9D0B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1680"/>
            <a:ext cx="81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88" r:id="rId5" imgW="660113" imgH="203112" progId="Equation.DSMT4">
                    <p:embed/>
                  </p:oleObj>
                </mc:Choice>
                <mc:Fallback>
                  <p:oleObj r:id="rId5" imgW="660113" imgH="203112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680"/>
                          <a:ext cx="81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141" name="Rectangle 6">
            <a:extLst>
              <a:ext uri="{FF2B5EF4-FFF2-40B4-BE49-F238E27FC236}">
                <a16:creationId xmlns:a16="http://schemas.microsoft.com/office/drawing/2014/main" id="{57D72002-7DB4-4000-951B-4061A8874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763" y="3100388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1142" name="Rectangle 7">
            <a:extLst>
              <a:ext uri="{FF2B5EF4-FFF2-40B4-BE49-F238E27FC236}">
                <a16:creationId xmlns:a16="http://schemas.microsoft.com/office/drawing/2014/main" id="{277E7C0D-8F6B-48C4-A45A-EE97D26E6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225" y="3328988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1143" name="Rectangle 8">
            <a:extLst>
              <a:ext uri="{FF2B5EF4-FFF2-40B4-BE49-F238E27FC236}">
                <a16:creationId xmlns:a16="http://schemas.microsoft.com/office/drawing/2014/main" id="{921410A3-406E-45E5-BFB2-DA5249F01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3" y="3328988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1144" name="Rectangle 9">
            <a:extLst>
              <a:ext uri="{FF2B5EF4-FFF2-40B4-BE49-F238E27FC236}">
                <a16:creationId xmlns:a16="http://schemas.microsoft.com/office/drawing/2014/main" id="{A21C9320-2B84-41D9-B917-F31779493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225" y="3328988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1145" name="Rectangle 10">
            <a:extLst>
              <a:ext uri="{FF2B5EF4-FFF2-40B4-BE49-F238E27FC236}">
                <a16:creationId xmlns:a16="http://schemas.microsoft.com/office/drawing/2014/main" id="{A46BAAD0-37B9-461A-ABBE-DE7E33B8A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098550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参数曲面的表示</a:t>
            </a:r>
          </a:p>
        </p:txBody>
      </p:sp>
      <p:sp>
        <p:nvSpPr>
          <p:cNvPr id="91146" name="Rectangle 11">
            <a:extLst>
              <a:ext uri="{FF2B5EF4-FFF2-40B4-BE49-F238E27FC236}">
                <a16:creationId xmlns:a16="http://schemas.microsoft.com/office/drawing/2014/main" id="{66A40B0C-752D-4889-BEAE-C4745900D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1647825"/>
            <a:ext cx="6567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i="1">
                <a:ea typeface="宋体" panose="02010600030101010101" pitchFamily="2" charset="-122"/>
              </a:rPr>
              <a:t>uv</a:t>
            </a:r>
            <a:r>
              <a:rPr kumimoji="1" lang="zh-CN" altLang="en-US" sz="2400">
                <a:ea typeface="宋体" panose="02010600030101010101" pitchFamily="2" charset="-122"/>
              </a:rPr>
              <a:t>平面矩形域上的参数曲面片可表示成如下形式</a:t>
            </a:r>
          </a:p>
        </p:txBody>
      </p:sp>
      <p:grpSp>
        <p:nvGrpSpPr>
          <p:cNvPr id="91147" name="Group 12">
            <a:extLst>
              <a:ext uri="{FF2B5EF4-FFF2-40B4-BE49-F238E27FC236}">
                <a16:creationId xmlns:a16="http://schemas.microsoft.com/office/drawing/2014/main" id="{74583050-3F33-4030-BED0-8099D73DE641}"/>
              </a:ext>
            </a:extLst>
          </p:cNvPr>
          <p:cNvGrpSpPr>
            <a:grpSpLocks/>
          </p:cNvGrpSpPr>
          <p:nvPr/>
        </p:nvGrpSpPr>
        <p:grpSpPr bwMode="auto">
          <a:xfrm>
            <a:off x="908050" y="2943225"/>
            <a:ext cx="7264400" cy="1366838"/>
            <a:chOff x="528" y="2160"/>
            <a:chExt cx="4224" cy="861"/>
          </a:xfrm>
        </p:grpSpPr>
        <p:graphicFrame>
          <p:nvGraphicFramePr>
            <p:cNvPr id="91150" name="Object 13">
              <a:extLst>
                <a:ext uri="{FF2B5EF4-FFF2-40B4-BE49-F238E27FC236}">
                  <a16:creationId xmlns:a16="http://schemas.microsoft.com/office/drawing/2014/main" id="{605AA366-2684-4C29-9A5E-9A1420D4A0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2256"/>
            <a:ext cx="1200" cy="7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89" r:id="rId7" imgW="698500" imgH="660400" progId="Equation.3">
                    <p:embed/>
                  </p:oleObj>
                </mc:Choice>
                <mc:Fallback>
                  <p:oleObj r:id="rId7" imgW="698500" imgH="6604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256"/>
                          <a:ext cx="1200" cy="7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151" name="Rectangle 14">
              <a:extLst>
                <a:ext uri="{FF2B5EF4-FFF2-40B4-BE49-F238E27FC236}">
                  <a16:creationId xmlns:a16="http://schemas.microsoft.com/office/drawing/2014/main" id="{BA1E5978-24F1-45C6-97B8-FBA883C74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160"/>
              <a:ext cx="50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>
                  <a:ea typeface="宋体" panose="02010600030101010101" pitchFamily="2" charset="-122"/>
                </a:rPr>
                <a:t> 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其中</a:t>
              </a:r>
            </a:p>
          </p:txBody>
        </p:sp>
        <p:graphicFrame>
          <p:nvGraphicFramePr>
            <p:cNvPr id="91152" name="Object 15">
              <a:extLst>
                <a:ext uri="{FF2B5EF4-FFF2-40B4-BE49-F238E27FC236}">
                  <a16:creationId xmlns:a16="http://schemas.microsoft.com/office/drawing/2014/main" id="{5F312B50-8A36-467A-B073-7F21973CC8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2496"/>
            <a:ext cx="81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90" r:id="rId9" imgW="660113" imgH="203112" progId="Equation.DSMT4">
                    <p:embed/>
                  </p:oleObj>
                </mc:Choice>
                <mc:Fallback>
                  <p:oleObj r:id="rId9" imgW="660113" imgH="203112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496"/>
                          <a:ext cx="81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148" name="Rectangle 16">
            <a:extLst>
              <a:ext uri="{FF2B5EF4-FFF2-40B4-BE49-F238E27FC236}">
                <a16:creationId xmlns:a16="http://schemas.microsoft.com/office/drawing/2014/main" id="{258D796F-97B6-4273-91D9-BC7379E3F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参数曲面</a:t>
            </a:r>
          </a:p>
        </p:txBody>
      </p:sp>
      <p:pic>
        <p:nvPicPr>
          <p:cNvPr id="91149" name="Picture 17" descr="Image00006">
            <a:extLst>
              <a:ext uri="{FF2B5EF4-FFF2-40B4-BE49-F238E27FC236}">
                <a16:creationId xmlns:a16="http://schemas.microsoft.com/office/drawing/2014/main" id="{F2756971-9263-4E90-A37A-DC908D42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3890963"/>
            <a:ext cx="3937000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5">
            <a:extLst>
              <a:ext uri="{FF2B5EF4-FFF2-40B4-BE49-F238E27FC236}">
                <a16:creationId xmlns:a16="http://schemas.microsoft.com/office/drawing/2014/main" id="{CB73222E-BB35-4F0B-86FD-C08E3E9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3D74EE-CC99-4941-B342-1FFB2E428195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D9A00E87-1898-4AA3-93D4-9649CA0890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01713" y="1185863"/>
            <a:ext cx="8089900" cy="5334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zh-CN" altLang="en-US" sz="2800">
                <a:ea typeface="宋体" panose="02010600030101010101" pitchFamily="2" charset="-122"/>
              </a:rPr>
              <a:t>用来描述参数曲面片几何性质的几何元素</a:t>
            </a:r>
          </a:p>
        </p:txBody>
      </p:sp>
      <p:grpSp>
        <p:nvGrpSpPr>
          <p:cNvPr id="92164" name="Group 3">
            <a:extLst>
              <a:ext uri="{FF2B5EF4-FFF2-40B4-BE49-F238E27FC236}">
                <a16:creationId xmlns:a16="http://schemas.microsoft.com/office/drawing/2014/main" id="{DEF95CFB-07AD-45D9-8B7A-A37BAC5490B4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133600"/>
            <a:ext cx="6026150" cy="1060450"/>
            <a:chOff x="480" y="480"/>
            <a:chExt cx="3504" cy="668"/>
          </a:xfrm>
        </p:grpSpPr>
        <p:graphicFrame>
          <p:nvGraphicFramePr>
            <p:cNvPr id="92278" name="Object 4">
              <a:extLst>
                <a:ext uri="{FF2B5EF4-FFF2-40B4-BE49-F238E27FC236}">
                  <a16:creationId xmlns:a16="http://schemas.microsoft.com/office/drawing/2014/main" id="{86E01B29-06C1-4788-8DBE-639E478D99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864"/>
            <a:ext cx="254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20" r:id="rId3" imgW="1790700" imgH="203200" progId="Equation.DSMT4">
                    <p:embed/>
                  </p:oleObj>
                </mc:Choice>
                <mc:Fallback>
                  <p:oleObj r:id="rId3" imgW="1790700" imgH="203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864"/>
                          <a:ext cx="2544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79" name="Rectangle 5">
              <a:extLst>
                <a:ext uri="{FF2B5EF4-FFF2-40B4-BE49-F238E27FC236}">
                  <a16:creationId xmlns:a16="http://schemas.microsoft.com/office/drawing/2014/main" id="{84B44285-2A90-4B22-957D-400365D4D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480"/>
              <a:ext cx="19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1) </a:t>
              </a:r>
              <a:r>
                <a:rPr kumimoji="1" lang="zh-CN" altLang="en-US" sz="2400" b="1">
                  <a:ea typeface="宋体" panose="02010600030101010101" pitchFamily="2" charset="-122"/>
                </a:rPr>
                <a:t>角点</a:t>
              </a:r>
              <a:r>
                <a:rPr kumimoji="1" lang="zh-CN" altLang="en-US" sz="2400">
                  <a:ea typeface="宋体" panose="02010600030101010101" pitchFamily="2" charset="-122"/>
                </a:rPr>
                <a:t>。四个角点是：</a:t>
              </a:r>
            </a:p>
          </p:txBody>
        </p:sp>
      </p:grpSp>
      <p:sp>
        <p:nvSpPr>
          <p:cNvPr id="92165" name="Rectangle 6">
            <a:extLst>
              <a:ext uri="{FF2B5EF4-FFF2-40B4-BE49-F238E27FC236}">
                <a16:creationId xmlns:a16="http://schemas.microsoft.com/office/drawing/2014/main" id="{81BC7987-6669-419B-8627-F33774C85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3" y="3309938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2166" name="Rectangle 7">
            <a:extLst>
              <a:ext uri="{FF2B5EF4-FFF2-40B4-BE49-F238E27FC236}">
                <a16:creationId xmlns:a16="http://schemas.microsoft.com/office/drawing/2014/main" id="{90D884BD-7E7B-4397-A5CA-374D99C3D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3" y="3309938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2167" name="Line 8">
            <a:extLst>
              <a:ext uri="{FF2B5EF4-FFF2-40B4-BE49-F238E27FC236}">
                <a16:creationId xmlns:a16="http://schemas.microsoft.com/office/drawing/2014/main" id="{64AD9FA0-C71D-4E91-B289-8D35845A25E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414588" y="3811588"/>
            <a:ext cx="528637" cy="233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68" name="Line 9">
            <a:extLst>
              <a:ext uri="{FF2B5EF4-FFF2-40B4-BE49-F238E27FC236}">
                <a16:creationId xmlns:a16="http://schemas.microsoft.com/office/drawing/2014/main" id="{1AC42EF1-6D3D-4FC4-869B-B913753301D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914650" y="3698875"/>
            <a:ext cx="528638" cy="107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69" name="Line 10">
            <a:extLst>
              <a:ext uri="{FF2B5EF4-FFF2-40B4-BE49-F238E27FC236}">
                <a16:creationId xmlns:a16="http://schemas.microsoft.com/office/drawing/2014/main" id="{D8C7F5BB-DF8F-4454-A63D-110AE28F34E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443288" y="3698875"/>
            <a:ext cx="527050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0" name="Line 11">
            <a:extLst>
              <a:ext uri="{FF2B5EF4-FFF2-40B4-BE49-F238E27FC236}">
                <a16:creationId xmlns:a16="http://schemas.microsoft.com/office/drawing/2014/main" id="{80F6C1FC-C592-4C1C-AA32-25A1929E834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970338" y="3822700"/>
            <a:ext cx="528637" cy="217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1" name="Line 12">
            <a:extLst>
              <a:ext uri="{FF2B5EF4-FFF2-40B4-BE49-F238E27FC236}">
                <a16:creationId xmlns:a16="http://schemas.microsoft.com/office/drawing/2014/main" id="{A2650107-AB26-4087-9A9A-3ADB93C012D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617788" y="3810000"/>
            <a:ext cx="576262" cy="241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2" name="Line 13">
            <a:extLst>
              <a:ext uri="{FF2B5EF4-FFF2-40B4-BE49-F238E27FC236}">
                <a16:creationId xmlns:a16="http://schemas.microsoft.com/office/drawing/2014/main" id="{1330F29A-DCAE-4B28-A467-E34A2BD9E86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194050" y="3651250"/>
            <a:ext cx="576263" cy="158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3" name="Line 14">
            <a:extLst>
              <a:ext uri="{FF2B5EF4-FFF2-40B4-BE49-F238E27FC236}">
                <a16:creationId xmlns:a16="http://schemas.microsoft.com/office/drawing/2014/main" id="{90034A92-EC2E-4049-A9FD-FF7F16FCB79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770313" y="3651250"/>
            <a:ext cx="576262" cy="158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4" name="Line 15">
            <a:extLst>
              <a:ext uri="{FF2B5EF4-FFF2-40B4-BE49-F238E27FC236}">
                <a16:creationId xmlns:a16="http://schemas.microsoft.com/office/drawing/2014/main" id="{D27A53B4-9BFD-4442-9A85-58E1FD44C1D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46575" y="3810000"/>
            <a:ext cx="573088" cy="257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5" name="Line 16">
            <a:extLst>
              <a:ext uri="{FF2B5EF4-FFF2-40B4-BE49-F238E27FC236}">
                <a16:creationId xmlns:a16="http://schemas.microsoft.com/office/drawing/2014/main" id="{B63C9D9D-6FC1-4333-BBD2-60BE661063F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894013" y="3903663"/>
            <a:ext cx="633412" cy="309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6" name="Line 17">
            <a:extLst>
              <a:ext uri="{FF2B5EF4-FFF2-40B4-BE49-F238E27FC236}">
                <a16:creationId xmlns:a16="http://schemas.microsoft.com/office/drawing/2014/main" id="{A4FBB605-8E92-4710-884F-F0769D8AD3A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527425" y="3690938"/>
            <a:ext cx="635000" cy="2127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7" name="Line 18">
            <a:extLst>
              <a:ext uri="{FF2B5EF4-FFF2-40B4-BE49-F238E27FC236}">
                <a16:creationId xmlns:a16="http://schemas.microsoft.com/office/drawing/2014/main" id="{CDF52EA3-D439-4F40-83F6-4023BDBAB57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62425" y="3690938"/>
            <a:ext cx="631825" cy="2127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8" name="Line 19">
            <a:extLst>
              <a:ext uri="{FF2B5EF4-FFF2-40B4-BE49-F238E27FC236}">
                <a16:creationId xmlns:a16="http://schemas.microsoft.com/office/drawing/2014/main" id="{A8EE5E27-70EC-440E-929B-CD7653334A5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794250" y="3903663"/>
            <a:ext cx="633413" cy="309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9" name="Line 20">
            <a:extLst>
              <a:ext uri="{FF2B5EF4-FFF2-40B4-BE49-F238E27FC236}">
                <a16:creationId xmlns:a16="http://schemas.microsoft.com/office/drawing/2014/main" id="{13915067-0C2B-466E-8E20-2010B1D23F0A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232150" y="4405313"/>
            <a:ext cx="704850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0" name="Line 21">
            <a:extLst>
              <a:ext uri="{FF2B5EF4-FFF2-40B4-BE49-F238E27FC236}">
                <a16:creationId xmlns:a16="http://schemas.microsoft.com/office/drawing/2014/main" id="{30922D97-09EB-4B46-B0C4-CB109D3FB93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37000" y="4211638"/>
            <a:ext cx="703263" cy="193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1" name="Line 22">
            <a:extLst>
              <a:ext uri="{FF2B5EF4-FFF2-40B4-BE49-F238E27FC236}">
                <a16:creationId xmlns:a16="http://schemas.microsoft.com/office/drawing/2014/main" id="{31105C75-35F5-4B35-B4ED-C7B46D9942C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640263" y="4211638"/>
            <a:ext cx="703262" cy="193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2" name="Line 23">
            <a:extLst>
              <a:ext uri="{FF2B5EF4-FFF2-40B4-BE49-F238E27FC236}">
                <a16:creationId xmlns:a16="http://schemas.microsoft.com/office/drawing/2014/main" id="{1F9D46AA-D59A-4E17-ADD9-FBBBF2EF36E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343525" y="4405313"/>
            <a:ext cx="703263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3" name="Line 24">
            <a:extLst>
              <a:ext uri="{FF2B5EF4-FFF2-40B4-BE49-F238E27FC236}">
                <a16:creationId xmlns:a16="http://schemas.microsoft.com/office/drawing/2014/main" id="{141C4351-5324-440E-8FE9-E6B40C3FECB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654425" y="5145088"/>
            <a:ext cx="790575" cy="349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4" name="Line 25">
            <a:extLst>
              <a:ext uri="{FF2B5EF4-FFF2-40B4-BE49-F238E27FC236}">
                <a16:creationId xmlns:a16="http://schemas.microsoft.com/office/drawing/2014/main" id="{3AEA2036-CA70-4F92-9A95-A3D73A1FDA0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445000" y="4983163"/>
            <a:ext cx="793750" cy="161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5" name="Line 26">
            <a:extLst>
              <a:ext uri="{FF2B5EF4-FFF2-40B4-BE49-F238E27FC236}">
                <a16:creationId xmlns:a16="http://schemas.microsoft.com/office/drawing/2014/main" id="{23988185-B815-4ACE-8E49-9C409FA7699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238750" y="4983163"/>
            <a:ext cx="790575" cy="184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6" name="Line 27">
            <a:extLst>
              <a:ext uri="{FF2B5EF4-FFF2-40B4-BE49-F238E27FC236}">
                <a16:creationId xmlns:a16="http://schemas.microsoft.com/office/drawing/2014/main" id="{22F863B2-719A-4021-8CE5-4FC320429F7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029325" y="5167313"/>
            <a:ext cx="793750" cy="327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7" name="Line 28">
            <a:extLst>
              <a:ext uri="{FF2B5EF4-FFF2-40B4-BE49-F238E27FC236}">
                <a16:creationId xmlns:a16="http://schemas.microsoft.com/office/drawing/2014/main" id="{690EB3F2-4AE0-4373-8E29-DC6DB81B033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387600" y="4040188"/>
            <a:ext cx="230188" cy="11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8" name="Line 29">
            <a:extLst>
              <a:ext uri="{FF2B5EF4-FFF2-40B4-BE49-F238E27FC236}">
                <a16:creationId xmlns:a16="http://schemas.microsoft.com/office/drawing/2014/main" id="{132FFBE8-6209-4FCC-BEAE-47C96064381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617788" y="4051300"/>
            <a:ext cx="276225" cy="161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9" name="Line 30">
            <a:extLst>
              <a:ext uri="{FF2B5EF4-FFF2-40B4-BE49-F238E27FC236}">
                <a16:creationId xmlns:a16="http://schemas.microsoft.com/office/drawing/2014/main" id="{49DBD3F0-FC7C-4770-96B2-2388089078A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894013" y="4213225"/>
            <a:ext cx="338137" cy="371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0" name="Line 31">
            <a:extLst>
              <a:ext uri="{FF2B5EF4-FFF2-40B4-BE49-F238E27FC236}">
                <a16:creationId xmlns:a16="http://schemas.microsoft.com/office/drawing/2014/main" id="{F3F875EC-C68C-40DD-B366-3D6479590A4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232150" y="4584700"/>
            <a:ext cx="422275" cy="909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1" name="Line 32">
            <a:extLst>
              <a:ext uri="{FF2B5EF4-FFF2-40B4-BE49-F238E27FC236}">
                <a16:creationId xmlns:a16="http://schemas.microsoft.com/office/drawing/2014/main" id="{6FAFEAC4-94F6-4729-9E4B-CC43150520A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14650" y="3806825"/>
            <a:ext cx="2794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2" name="Line 33">
            <a:extLst>
              <a:ext uri="{FF2B5EF4-FFF2-40B4-BE49-F238E27FC236}">
                <a16:creationId xmlns:a16="http://schemas.microsoft.com/office/drawing/2014/main" id="{C256D1F8-4B2B-4FC5-AD1D-9935B821A47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94050" y="3810000"/>
            <a:ext cx="333375" cy="93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3" name="Line 34">
            <a:extLst>
              <a:ext uri="{FF2B5EF4-FFF2-40B4-BE49-F238E27FC236}">
                <a16:creationId xmlns:a16="http://schemas.microsoft.com/office/drawing/2014/main" id="{B8A6FDA6-79AA-4878-8822-1948B1F2C2C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527425" y="3903663"/>
            <a:ext cx="409575" cy="501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4" name="Line 35">
            <a:extLst>
              <a:ext uri="{FF2B5EF4-FFF2-40B4-BE49-F238E27FC236}">
                <a16:creationId xmlns:a16="http://schemas.microsoft.com/office/drawing/2014/main" id="{6AE40BA2-50FA-4D83-AF6F-F5579308EC7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937000" y="4405313"/>
            <a:ext cx="508000" cy="739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5" name="Line 36">
            <a:extLst>
              <a:ext uri="{FF2B5EF4-FFF2-40B4-BE49-F238E27FC236}">
                <a16:creationId xmlns:a16="http://schemas.microsoft.com/office/drawing/2014/main" id="{258B20A4-F9D2-4DE6-A38A-99445025FC1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443288" y="3651250"/>
            <a:ext cx="327025" cy="47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6" name="Line 37">
            <a:extLst>
              <a:ext uri="{FF2B5EF4-FFF2-40B4-BE49-F238E27FC236}">
                <a16:creationId xmlns:a16="http://schemas.microsoft.com/office/drawing/2014/main" id="{849C107C-A97A-461F-AE3E-4ECC6A0AE6B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770313" y="3651250"/>
            <a:ext cx="392112" cy="396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7" name="Line 38">
            <a:extLst>
              <a:ext uri="{FF2B5EF4-FFF2-40B4-BE49-F238E27FC236}">
                <a16:creationId xmlns:a16="http://schemas.microsoft.com/office/drawing/2014/main" id="{A918292F-AF5E-4D94-9CD5-1FCBCE2E2CD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62425" y="3690938"/>
            <a:ext cx="477838" cy="520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8" name="Line 39">
            <a:extLst>
              <a:ext uri="{FF2B5EF4-FFF2-40B4-BE49-F238E27FC236}">
                <a16:creationId xmlns:a16="http://schemas.microsoft.com/office/drawing/2014/main" id="{C6147233-9245-4152-BBB2-27A3BA25956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640263" y="4211638"/>
            <a:ext cx="598487" cy="771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9" name="Line 40">
            <a:extLst>
              <a:ext uri="{FF2B5EF4-FFF2-40B4-BE49-F238E27FC236}">
                <a16:creationId xmlns:a16="http://schemas.microsoft.com/office/drawing/2014/main" id="{8AB08BF4-1206-4956-97C9-DC7BD9B8C70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70338" y="3810000"/>
            <a:ext cx="376237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0" name="Line 41">
            <a:extLst>
              <a:ext uri="{FF2B5EF4-FFF2-40B4-BE49-F238E27FC236}">
                <a16:creationId xmlns:a16="http://schemas.microsoft.com/office/drawing/2014/main" id="{017D4C9D-FE69-4ABD-84EC-3C898BE6D90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46575" y="3810000"/>
            <a:ext cx="447675" cy="93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1" name="Line 42">
            <a:extLst>
              <a:ext uri="{FF2B5EF4-FFF2-40B4-BE49-F238E27FC236}">
                <a16:creationId xmlns:a16="http://schemas.microsoft.com/office/drawing/2014/main" id="{CF51F61C-B988-40C1-810F-4F917F640C0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794250" y="3903663"/>
            <a:ext cx="549275" cy="501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2" name="Line 43">
            <a:extLst>
              <a:ext uri="{FF2B5EF4-FFF2-40B4-BE49-F238E27FC236}">
                <a16:creationId xmlns:a16="http://schemas.microsoft.com/office/drawing/2014/main" id="{ACDE110B-D6B6-4F17-8AC0-8FA88E910B6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343525" y="4405313"/>
            <a:ext cx="68580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3" name="Line 44">
            <a:extLst>
              <a:ext uri="{FF2B5EF4-FFF2-40B4-BE49-F238E27FC236}">
                <a16:creationId xmlns:a16="http://schemas.microsoft.com/office/drawing/2014/main" id="{DBE3DD11-DB92-41BB-851D-08714779823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498975" y="4040188"/>
            <a:ext cx="420688" cy="26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4" name="Line 45">
            <a:extLst>
              <a:ext uri="{FF2B5EF4-FFF2-40B4-BE49-F238E27FC236}">
                <a16:creationId xmlns:a16="http://schemas.microsoft.com/office/drawing/2014/main" id="{01D72CD1-9DAC-4E6A-BF1F-6D6C0040BFC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919663" y="4067175"/>
            <a:ext cx="508000" cy="14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5" name="Line 46">
            <a:extLst>
              <a:ext uri="{FF2B5EF4-FFF2-40B4-BE49-F238E27FC236}">
                <a16:creationId xmlns:a16="http://schemas.microsoft.com/office/drawing/2014/main" id="{A5361F64-3C42-48A9-B00B-FA536745614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27663" y="4213225"/>
            <a:ext cx="619125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6" name="Line 47">
            <a:extLst>
              <a:ext uri="{FF2B5EF4-FFF2-40B4-BE49-F238E27FC236}">
                <a16:creationId xmlns:a16="http://schemas.microsoft.com/office/drawing/2014/main" id="{54A46FB8-5C50-46A5-AED5-ED25C28BE48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046788" y="4718050"/>
            <a:ext cx="776287" cy="776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7" name="Line 48">
            <a:extLst>
              <a:ext uri="{FF2B5EF4-FFF2-40B4-BE49-F238E27FC236}">
                <a16:creationId xmlns:a16="http://schemas.microsoft.com/office/drawing/2014/main" id="{C02A8D9E-58C8-4361-88C4-7708BAE23C0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387600" y="4040188"/>
            <a:ext cx="55563" cy="23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8" name="Line 49">
            <a:extLst>
              <a:ext uri="{FF2B5EF4-FFF2-40B4-BE49-F238E27FC236}">
                <a16:creationId xmlns:a16="http://schemas.microsoft.com/office/drawing/2014/main" id="{D8F20184-BEF9-46D9-9C79-B9C6B6BF0E6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43163" y="4064000"/>
            <a:ext cx="61912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9" name="Line 50">
            <a:extLst>
              <a:ext uri="{FF2B5EF4-FFF2-40B4-BE49-F238E27FC236}">
                <a16:creationId xmlns:a16="http://schemas.microsoft.com/office/drawing/2014/main" id="{430FBA83-5759-4382-A548-6A4D0EBB6BE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505075" y="4095750"/>
            <a:ext cx="61913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0" name="Line 51">
            <a:extLst>
              <a:ext uri="{FF2B5EF4-FFF2-40B4-BE49-F238E27FC236}">
                <a16:creationId xmlns:a16="http://schemas.microsoft.com/office/drawing/2014/main" id="{A981434F-BD90-4032-A003-0C301472A43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566988" y="4133850"/>
            <a:ext cx="68262" cy="47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1" name="Line 52">
            <a:extLst>
              <a:ext uri="{FF2B5EF4-FFF2-40B4-BE49-F238E27FC236}">
                <a16:creationId xmlns:a16="http://schemas.microsoft.com/office/drawing/2014/main" id="{AC662D23-139F-443E-9F2A-B118E2DC579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635250" y="4181475"/>
            <a:ext cx="68263" cy="53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2" name="Line 53">
            <a:extLst>
              <a:ext uri="{FF2B5EF4-FFF2-40B4-BE49-F238E27FC236}">
                <a16:creationId xmlns:a16="http://schemas.microsoft.com/office/drawing/2014/main" id="{F9F9DF4F-8CE7-45B1-9C4B-D7E1E701425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703513" y="4235450"/>
            <a:ext cx="74612" cy="65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3" name="Line 54">
            <a:extLst>
              <a:ext uri="{FF2B5EF4-FFF2-40B4-BE49-F238E27FC236}">
                <a16:creationId xmlns:a16="http://schemas.microsoft.com/office/drawing/2014/main" id="{CAFB745D-DB52-49BC-B855-B91D1F838DC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778125" y="4300538"/>
            <a:ext cx="76200" cy="7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4" name="Line 55">
            <a:extLst>
              <a:ext uri="{FF2B5EF4-FFF2-40B4-BE49-F238E27FC236}">
                <a16:creationId xmlns:a16="http://schemas.microsoft.com/office/drawing/2014/main" id="{C4AAA357-E43E-4695-BB0F-128BEFC198D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854325" y="4376738"/>
            <a:ext cx="80963" cy="87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5" name="Line 56">
            <a:extLst>
              <a:ext uri="{FF2B5EF4-FFF2-40B4-BE49-F238E27FC236}">
                <a16:creationId xmlns:a16="http://schemas.microsoft.com/office/drawing/2014/main" id="{CBF245EB-86DE-4607-B7E3-A5F300BF2F1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35288" y="4464050"/>
            <a:ext cx="85725" cy="100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6" name="Line 57">
            <a:extLst>
              <a:ext uri="{FF2B5EF4-FFF2-40B4-BE49-F238E27FC236}">
                <a16:creationId xmlns:a16="http://schemas.microsoft.com/office/drawing/2014/main" id="{FC91D7E2-5789-40F8-A3E8-90BB0AF3D39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021013" y="4564063"/>
            <a:ext cx="90487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7" name="Line 58">
            <a:extLst>
              <a:ext uri="{FF2B5EF4-FFF2-40B4-BE49-F238E27FC236}">
                <a16:creationId xmlns:a16="http://schemas.microsoft.com/office/drawing/2014/main" id="{11FEFFCB-7A4E-4973-97D1-9BC968B10AD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11500" y="4678363"/>
            <a:ext cx="95250" cy="130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8" name="Line 59">
            <a:extLst>
              <a:ext uri="{FF2B5EF4-FFF2-40B4-BE49-F238E27FC236}">
                <a16:creationId xmlns:a16="http://schemas.microsoft.com/office/drawing/2014/main" id="{98E99AC2-7B05-4D7A-B50F-CE3629ED0DC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206750" y="4808538"/>
            <a:ext cx="10160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9" name="Line 60">
            <a:extLst>
              <a:ext uri="{FF2B5EF4-FFF2-40B4-BE49-F238E27FC236}">
                <a16:creationId xmlns:a16="http://schemas.microsoft.com/office/drawing/2014/main" id="{BDA71B10-D397-4240-9247-32F68E76C08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308350" y="4953000"/>
            <a:ext cx="109538" cy="161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0" name="Line 61">
            <a:extLst>
              <a:ext uri="{FF2B5EF4-FFF2-40B4-BE49-F238E27FC236}">
                <a16:creationId xmlns:a16="http://schemas.microsoft.com/office/drawing/2014/main" id="{E08225F1-1664-4312-A077-6FC218ABBBC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417888" y="5114925"/>
            <a:ext cx="112712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1" name="Line 62">
            <a:extLst>
              <a:ext uri="{FF2B5EF4-FFF2-40B4-BE49-F238E27FC236}">
                <a16:creationId xmlns:a16="http://schemas.microsoft.com/office/drawing/2014/main" id="{DD7C8B77-EF14-4F04-A1D4-AED978C7A89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530600" y="5294313"/>
            <a:ext cx="123825" cy="200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2" name="Line 63">
            <a:extLst>
              <a:ext uri="{FF2B5EF4-FFF2-40B4-BE49-F238E27FC236}">
                <a16:creationId xmlns:a16="http://schemas.microsoft.com/office/drawing/2014/main" id="{FACE05FE-958D-4D64-A041-7C7E99954CD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498975" y="4040188"/>
            <a:ext cx="104775" cy="23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3" name="Line 64">
            <a:extLst>
              <a:ext uri="{FF2B5EF4-FFF2-40B4-BE49-F238E27FC236}">
                <a16:creationId xmlns:a16="http://schemas.microsoft.com/office/drawing/2014/main" id="{05C50703-E1C4-43C0-9758-4351F1A30FA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603750" y="4064000"/>
            <a:ext cx="112713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4" name="Line 65">
            <a:extLst>
              <a:ext uri="{FF2B5EF4-FFF2-40B4-BE49-F238E27FC236}">
                <a16:creationId xmlns:a16="http://schemas.microsoft.com/office/drawing/2014/main" id="{258BB733-04C3-4293-B7D0-2EF4D78E311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716463" y="4095750"/>
            <a:ext cx="114300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5" name="Line 66">
            <a:extLst>
              <a:ext uri="{FF2B5EF4-FFF2-40B4-BE49-F238E27FC236}">
                <a16:creationId xmlns:a16="http://schemas.microsoft.com/office/drawing/2014/main" id="{C3518CCE-4590-4E1F-9C17-9A487B614BE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830763" y="4133850"/>
            <a:ext cx="122237" cy="47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6" name="Line 67">
            <a:extLst>
              <a:ext uri="{FF2B5EF4-FFF2-40B4-BE49-F238E27FC236}">
                <a16:creationId xmlns:a16="http://schemas.microsoft.com/office/drawing/2014/main" id="{518A3C3A-0877-490E-BC04-C3FDF012927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953000" y="4181475"/>
            <a:ext cx="127000" cy="53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7" name="Line 68">
            <a:extLst>
              <a:ext uri="{FF2B5EF4-FFF2-40B4-BE49-F238E27FC236}">
                <a16:creationId xmlns:a16="http://schemas.microsoft.com/office/drawing/2014/main" id="{1779D465-D05B-4E4A-8FFD-048908609E9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080000" y="4235450"/>
            <a:ext cx="134938" cy="65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8" name="Line 69">
            <a:extLst>
              <a:ext uri="{FF2B5EF4-FFF2-40B4-BE49-F238E27FC236}">
                <a16:creationId xmlns:a16="http://schemas.microsoft.com/office/drawing/2014/main" id="{0124641D-05F6-463F-8F74-0D1567CC87E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214938" y="4300538"/>
            <a:ext cx="141287" cy="7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9" name="Line 70">
            <a:extLst>
              <a:ext uri="{FF2B5EF4-FFF2-40B4-BE49-F238E27FC236}">
                <a16:creationId xmlns:a16="http://schemas.microsoft.com/office/drawing/2014/main" id="{F5FF5356-2A94-4CB9-87A4-6800EA2BD67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356225" y="4376738"/>
            <a:ext cx="147638" cy="87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0" name="Line 71">
            <a:extLst>
              <a:ext uri="{FF2B5EF4-FFF2-40B4-BE49-F238E27FC236}">
                <a16:creationId xmlns:a16="http://schemas.microsoft.com/office/drawing/2014/main" id="{BA06085B-DB23-4425-A9E1-F0C5EB18182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03863" y="4464050"/>
            <a:ext cx="155575" cy="100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1" name="Line 72">
            <a:extLst>
              <a:ext uri="{FF2B5EF4-FFF2-40B4-BE49-F238E27FC236}">
                <a16:creationId xmlns:a16="http://schemas.microsoft.com/office/drawing/2014/main" id="{C3F3A9A3-3E5A-4800-94C6-575BC74FD2D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659438" y="4564063"/>
            <a:ext cx="166687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2" name="Line 73">
            <a:extLst>
              <a:ext uri="{FF2B5EF4-FFF2-40B4-BE49-F238E27FC236}">
                <a16:creationId xmlns:a16="http://schemas.microsoft.com/office/drawing/2014/main" id="{12288143-8AE2-4354-8F83-EB8B9AB2739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826125" y="4678363"/>
            <a:ext cx="176213" cy="130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3" name="Line 74">
            <a:extLst>
              <a:ext uri="{FF2B5EF4-FFF2-40B4-BE49-F238E27FC236}">
                <a16:creationId xmlns:a16="http://schemas.microsoft.com/office/drawing/2014/main" id="{63DB7F95-C4A3-4AD8-9ACA-B3BF85A7389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002338" y="4808538"/>
            <a:ext cx="185737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4" name="Line 75">
            <a:extLst>
              <a:ext uri="{FF2B5EF4-FFF2-40B4-BE49-F238E27FC236}">
                <a16:creationId xmlns:a16="http://schemas.microsoft.com/office/drawing/2014/main" id="{5C03916C-2F52-498B-B211-CEBE4146E64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188075" y="4953000"/>
            <a:ext cx="200025" cy="161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5" name="Line 76">
            <a:extLst>
              <a:ext uri="{FF2B5EF4-FFF2-40B4-BE49-F238E27FC236}">
                <a16:creationId xmlns:a16="http://schemas.microsoft.com/office/drawing/2014/main" id="{DA779A68-A44F-40D5-A53A-7101CDD4DD8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88100" y="5114925"/>
            <a:ext cx="209550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6" name="Line 77">
            <a:extLst>
              <a:ext uri="{FF2B5EF4-FFF2-40B4-BE49-F238E27FC236}">
                <a16:creationId xmlns:a16="http://schemas.microsoft.com/office/drawing/2014/main" id="{F613B3F4-F05D-4361-B008-BE164B6700D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597650" y="5294313"/>
            <a:ext cx="225425" cy="200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7" name="Line 78">
            <a:extLst>
              <a:ext uri="{FF2B5EF4-FFF2-40B4-BE49-F238E27FC236}">
                <a16:creationId xmlns:a16="http://schemas.microsoft.com/office/drawing/2014/main" id="{5DDAE9B7-A155-4DA5-8545-F05D3B12EC5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387600" y="3998913"/>
            <a:ext cx="141288" cy="41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8" name="Line 79">
            <a:extLst>
              <a:ext uri="{FF2B5EF4-FFF2-40B4-BE49-F238E27FC236}">
                <a16:creationId xmlns:a16="http://schemas.microsoft.com/office/drawing/2014/main" id="{5BD5B5D3-FD19-4AAE-A930-69E28A96E65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528888" y="3963988"/>
            <a:ext cx="139700" cy="34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9" name="Line 80">
            <a:extLst>
              <a:ext uri="{FF2B5EF4-FFF2-40B4-BE49-F238E27FC236}">
                <a16:creationId xmlns:a16="http://schemas.microsoft.com/office/drawing/2014/main" id="{9946FC86-A44A-4464-AFFB-63A25C5039F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668588" y="3933825"/>
            <a:ext cx="141287" cy="30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0" name="Line 81">
            <a:extLst>
              <a:ext uri="{FF2B5EF4-FFF2-40B4-BE49-F238E27FC236}">
                <a16:creationId xmlns:a16="http://schemas.microsoft.com/office/drawing/2014/main" id="{FB8C66B5-0707-4B9B-A9AD-F18F27B201E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809875" y="3910013"/>
            <a:ext cx="139700" cy="23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1" name="Line 82">
            <a:extLst>
              <a:ext uri="{FF2B5EF4-FFF2-40B4-BE49-F238E27FC236}">
                <a16:creationId xmlns:a16="http://schemas.microsoft.com/office/drawing/2014/main" id="{55208501-BF12-4732-B7CD-DE7B9FFDF20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949575" y="3890963"/>
            <a:ext cx="141288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2" name="Line 83">
            <a:extLst>
              <a:ext uri="{FF2B5EF4-FFF2-40B4-BE49-F238E27FC236}">
                <a16:creationId xmlns:a16="http://schemas.microsoft.com/office/drawing/2014/main" id="{15D20120-7BEB-4E44-AB2D-5FB3572EF94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090863" y="3878263"/>
            <a:ext cx="141287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3" name="Line 84">
            <a:extLst>
              <a:ext uri="{FF2B5EF4-FFF2-40B4-BE49-F238E27FC236}">
                <a16:creationId xmlns:a16="http://schemas.microsoft.com/office/drawing/2014/main" id="{86F28C99-BF1D-4953-9728-35E7E0578AB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232150" y="3871913"/>
            <a:ext cx="139700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4" name="Line 85">
            <a:extLst>
              <a:ext uri="{FF2B5EF4-FFF2-40B4-BE49-F238E27FC236}">
                <a16:creationId xmlns:a16="http://schemas.microsoft.com/office/drawing/2014/main" id="{5B896C2E-29E1-4877-AD04-D280415FB40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371850" y="3871913"/>
            <a:ext cx="1412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5" name="Line 86">
            <a:extLst>
              <a:ext uri="{FF2B5EF4-FFF2-40B4-BE49-F238E27FC236}">
                <a16:creationId xmlns:a16="http://schemas.microsoft.com/office/drawing/2014/main" id="{D7D5EE85-83AB-48A1-805E-23B22CEDD95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513138" y="3871913"/>
            <a:ext cx="141287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6" name="Line 87">
            <a:extLst>
              <a:ext uri="{FF2B5EF4-FFF2-40B4-BE49-F238E27FC236}">
                <a16:creationId xmlns:a16="http://schemas.microsoft.com/office/drawing/2014/main" id="{CB4DA0F1-B79D-46A1-9CF0-7B2F83529FF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54425" y="3878263"/>
            <a:ext cx="139700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7" name="Line 88">
            <a:extLst>
              <a:ext uri="{FF2B5EF4-FFF2-40B4-BE49-F238E27FC236}">
                <a16:creationId xmlns:a16="http://schemas.microsoft.com/office/drawing/2014/main" id="{BD1368DC-BF8E-4283-B65D-2EE41A7828D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794125" y="3890963"/>
            <a:ext cx="142875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8" name="Line 89">
            <a:extLst>
              <a:ext uri="{FF2B5EF4-FFF2-40B4-BE49-F238E27FC236}">
                <a16:creationId xmlns:a16="http://schemas.microsoft.com/office/drawing/2014/main" id="{AF4586C4-C68C-425B-A202-2248C21B81D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937000" y="3910013"/>
            <a:ext cx="139700" cy="23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9" name="Line 90">
            <a:extLst>
              <a:ext uri="{FF2B5EF4-FFF2-40B4-BE49-F238E27FC236}">
                <a16:creationId xmlns:a16="http://schemas.microsoft.com/office/drawing/2014/main" id="{209B1E84-B8EB-4CE1-A7F9-457A2A8E0C9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076700" y="3933825"/>
            <a:ext cx="141288" cy="30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0" name="Line 91">
            <a:extLst>
              <a:ext uri="{FF2B5EF4-FFF2-40B4-BE49-F238E27FC236}">
                <a16:creationId xmlns:a16="http://schemas.microsoft.com/office/drawing/2014/main" id="{1021828B-6022-4C32-887E-9D024C45CF5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217988" y="3963988"/>
            <a:ext cx="139700" cy="34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1" name="Line 92">
            <a:extLst>
              <a:ext uri="{FF2B5EF4-FFF2-40B4-BE49-F238E27FC236}">
                <a16:creationId xmlns:a16="http://schemas.microsoft.com/office/drawing/2014/main" id="{EEE30F80-3A4B-4833-B82C-07E455B92D5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57688" y="3998913"/>
            <a:ext cx="141287" cy="41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2" name="Line 93">
            <a:extLst>
              <a:ext uri="{FF2B5EF4-FFF2-40B4-BE49-F238E27FC236}">
                <a16:creationId xmlns:a16="http://schemas.microsoft.com/office/drawing/2014/main" id="{D89AB990-4F16-4BA5-B835-B34BE3239E3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654425" y="5434013"/>
            <a:ext cx="211138" cy="60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3" name="Line 94">
            <a:extLst>
              <a:ext uri="{FF2B5EF4-FFF2-40B4-BE49-F238E27FC236}">
                <a16:creationId xmlns:a16="http://schemas.microsoft.com/office/drawing/2014/main" id="{138DB68C-7154-4147-939B-9CBDE8A6422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865563" y="5380038"/>
            <a:ext cx="211137" cy="53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4" name="Line 95">
            <a:extLst>
              <a:ext uri="{FF2B5EF4-FFF2-40B4-BE49-F238E27FC236}">
                <a16:creationId xmlns:a16="http://schemas.microsoft.com/office/drawing/2014/main" id="{C9622528-F6D4-4EFB-A7DF-C524BB75A07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076700" y="5335588"/>
            <a:ext cx="211138" cy="44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5" name="Line 96">
            <a:extLst>
              <a:ext uri="{FF2B5EF4-FFF2-40B4-BE49-F238E27FC236}">
                <a16:creationId xmlns:a16="http://schemas.microsoft.com/office/drawing/2014/main" id="{E3D1CC94-2538-4BC2-9E20-6477456EB3F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287838" y="5297488"/>
            <a:ext cx="211137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6" name="Line 97">
            <a:extLst>
              <a:ext uri="{FF2B5EF4-FFF2-40B4-BE49-F238E27FC236}">
                <a16:creationId xmlns:a16="http://schemas.microsoft.com/office/drawing/2014/main" id="{BC4A9E17-E5C3-4597-8A4C-F53AA8E0B78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498975" y="5268913"/>
            <a:ext cx="211138" cy="2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7" name="Line 98">
            <a:extLst>
              <a:ext uri="{FF2B5EF4-FFF2-40B4-BE49-F238E27FC236}">
                <a16:creationId xmlns:a16="http://schemas.microsoft.com/office/drawing/2014/main" id="{51A5D37B-B279-46A9-9BD2-8D68F2E9B80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710113" y="5251450"/>
            <a:ext cx="209550" cy="174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8" name="Line 99">
            <a:extLst>
              <a:ext uri="{FF2B5EF4-FFF2-40B4-BE49-F238E27FC236}">
                <a16:creationId xmlns:a16="http://schemas.microsoft.com/office/drawing/2014/main" id="{66B15DB4-F02C-415B-A151-9AC08BA3D0B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919663" y="5240338"/>
            <a:ext cx="214312" cy="11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9" name="Line 100">
            <a:extLst>
              <a:ext uri="{FF2B5EF4-FFF2-40B4-BE49-F238E27FC236}">
                <a16:creationId xmlns:a16="http://schemas.microsoft.com/office/drawing/2014/main" id="{5666C62B-E3E6-4CE6-A079-4DAC4C9D976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133975" y="5240338"/>
            <a:ext cx="209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0" name="Line 101">
            <a:extLst>
              <a:ext uri="{FF2B5EF4-FFF2-40B4-BE49-F238E27FC236}">
                <a16:creationId xmlns:a16="http://schemas.microsoft.com/office/drawing/2014/main" id="{3E10BE4A-4363-4873-A329-D8CADACE66A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343525" y="5240338"/>
            <a:ext cx="211138" cy="11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1" name="Line 102">
            <a:extLst>
              <a:ext uri="{FF2B5EF4-FFF2-40B4-BE49-F238E27FC236}">
                <a16:creationId xmlns:a16="http://schemas.microsoft.com/office/drawing/2014/main" id="{1BA9C880-6ACA-41FD-AA98-80E72196B97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54663" y="5251450"/>
            <a:ext cx="211137" cy="174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2" name="Line 103">
            <a:extLst>
              <a:ext uri="{FF2B5EF4-FFF2-40B4-BE49-F238E27FC236}">
                <a16:creationId xmlns:a16="http://schemas.microsoft.com/office/drawing/2014/main" id="{4F3C92EF-5C46-41CA-B532-DDFA28AC706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765800" y="5268913"/>
            <a:ext cx="212725" cy="2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3" name="Line 104">
            <a:extLst>
              <a:ext uri="{FF2B5EF4-FFF2-40B4-BE49-F238E27FC236}">
                <a16:creationId xmlns:a16="http://schemas.microsoft.com/office/drawing/2014/main" id="{DAB3C581-B5AD-490E-AD95-E713A285A34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978525" y="5297488"/>
            <a:ext cx="209550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4" name="Line 105">
            <a:extLst>
              <a:ext uri="{FF2B5EF4-FFF2-40B4-BE49-F238E27FC236}">
                <a16:creationId xmlns:a16="http://schemas.microsoft.com/office/drawing/2014/main" id="{850C8D76-992B-4642-9DF8-98E681E1DF3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188075" y="5335588"/>
            <a:ext cx="211138" cy="44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5" name="Line 106">
            <a:extLst>
              <a:ext uri="{FF2B5EF4-FFF2-40B4-BE49-F238E27FC236}">
                <a16:creationId xmlns:a16="http://schemas.microsoft.com/office/drawing/2014/main" id="{BAA627C2-20A8-4559-88FC-2AA5C2AECB5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99213" y="5380038"/>
            <a:ext cx="211137" cy="53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6" name="Line 107">
            <a:extLst>
              <a:ext uri="{FF2B5EF4-FFF2-40B4-BE49-F238E27FC236}">
                <a16:creationId xmlns:a16="http://schemas.microsoft.com/office/drawing/2014/main" id="{D9585138-569D-4CFF-901B-DAB834514FE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610350" y="5434013"/>
            <a:ext cx="212725" cy="60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7" name="Text Box 108">
            <a:extLst>
              <a:ext uri="{FF2B5EF4-FFF2-40B4-BE49-F238E27FC236}">
                <a16:creationId xmlns:a16="http://schemas.microsoft.com/office/drawing/2014/main" id="{42C744DA-48E0-4815-A919-24D37281C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5638800"/>
            <a:ext cx="722313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ea typeface="宋体" panose="02010600030101010101" pitchFamily="2" charset="-122"/>
              </a:rPr>
              <a:t>P(</a:t>
            </a:r>
            <a:r>
              <a:rPr kumimoji="1" lang="en-US" altLang="zh-CN" sz="2000" i="1">
                <a:ea typeface="宋体" panose="02010600030101010101" pitchFamily="2" charset="-122"/>
              </a:rPr>
              <a:t>u</a:t>
            </a:r>
            <a:r>
              <a:rPr kumimoji="1" lang="en-US" altLang="zh-CN" sz="2000">
                <a:ea typeface="宋体" panose="02010600030101010101" pitchFamily="2" charset="-122"/>
              </a:rPr>
              <a:t>,0)</a:t>
            </a: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92268" name="Text Box 109">
            <a:extLst>
              <a:ext uri="{FF2B5EF4-FFF2-40B4-BE49-F238E27FC236}">
                <a16:creationId xmlns:a16="http://schemas.microsoft.com/office/drawing/2014/main" id="{4EA8B454-B2D1-4D12-B256-98E53B7FD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713" y="4932363"/>
            <a:ext cx="6794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ea typeface="宋体" panose="02010600030101010101" pitchFamily="2" charset="-122"/>
              </a:rPr>
              <a:t>P(0,</a:t>
            </a:r>
            <a:r>
              <a:rPr kumimoji="1" lang="en-US" altLang="zh-CN" sz="2000" i="1">
                <a:ea typeface="宋体" panose="02010600030101010101" pitchFamily="2" charset="-122"/>
              </a:rPr>
              <a:t>v</a:t>
            </a:r>
            <a:r>
              <a:rPr kumimoji="1" lang="en-US" altLang="zh-CN" sz="2000">
                <a:ea typeface="宋体" panose="02010600030101010101" pitchFamily="2" charset="-122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92269" name="Line 110">
            <a:extLst>
              <a:ext uri="{FF2B5EF4-FFF2-40B4-BE49-F238E27FC236}">
                <a16:creationId xmlns:a16="http://schemas.microsoft.com/office/drawing/2014/main" id="{1A058B99-40BD-4BEA-857B-0D8599A3BD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59375" y="5268913"/>
            <a:ext cx="144463" cy="336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70" name="Line 111">
            <a:extLst>
              <a:ext uri="{FF2B5EF4-FFF2-40B4-BE49-F238E27FC236}">
                <a16:creationId xmlns:a16="http://schemas.microsoft.com/office/drawing/2014/main" id="{1E3A0943-FF8A-49EB-B02E-C41A9D834A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9550" y="4695825"/>
            <a:ext cx="331788" cy="2365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71" name="Text Box 112">
            <a:extLst>
              <a:ext uri="{FF2B5EF4-FFF2-40B4-BE49-F238E27FC236}">
                <a16:creationId xmlns:a16="http://schemas.microsoft.com/office/drawing/2014/main" id="{096C2D22-636B-4784-AB8D-D95D780AB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50" y="6092825"/>
            <a:ext cx="42100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é</a:t>
            </a:r>
            <a:r>
              <a:rPr kumimoji="1"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曲面的角点</a:t>
            </a:r>
            <a:endParaRPr kumimoji="1" lang="zh-CN" altLang="en-US" sz="2000">
              <a:ea typeface="宋体" panose="02010600030101010101" pitchFamily="2" charset="-122"/>
            </a:endParaRPr>
          </a:p>
        </p:txBody>
      </p:sp>
      <p:grpSp>
        <p:nvGrpSpPr>
          <p:cNvPr id="92272" name="Group 113">
            <a:extLst>
              <a:ext uri="{FF2B5EF4-FFF2-40B4-BE49-F238E27FC236}">
                <a16:creationId xmlns:a16="http://schemas.microsoft.com/office/drawing/2014/main" id="{E43D3278-1D72-4DD3-9229-1A24F1D63593}"/>
              </a:ext>
            </a:extLst>
          </p:cNvPr>
          <p:cNvGrpSpPr>
            <a:grpSpLocks/>
          </p:cNvGrpSpPr>
          <p:nvPr/>
        </p:nvGrpSpPr>
        <p:grpSpPr bwMode="auto">
          <a:xfrm>
            <a:off x="1898650" y="3733800"/>
            <a:ext cx="5338763" cy="2133600"/>
            <a:chOff x="1121" y="2365"/>
            <a:chExt cx="3104" cy="1344"/>
          </a:xfrm>
        </p:grpSpPr>
        <p:graphicFrame>
          <p:nvGraphicFramePr>
            <p:cNvPr id="92274" name="Object 114">
              <a:extLst>
                <a:ext uri="{FF2B5EF4-FFF2-40B4-BE49-F238E27FC236}">
                  <a16:creationId xmlns:a16="http://schemas.microsoft.com/office/drawing/2014/main" id="{A7D8BB2E-60AB-4AA4-B7F3-E9C926400E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37" y="3469"/>
            <a:ext cx="22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21"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7" y="3469"/>
                          <a:ext cx="22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75" name="Object 115">
              <a:extLst>
                <a:ext uri="{FF2B5EF4-FFF2-40B4-BE49-F238E27FC236}">
                  <a16:creationId xmlns:a16="http://schemas.microsoft.com/office/drawing/2014/main" id="{660973C4-0F44-43BB-BDD4-BB9D01C207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1" y="2413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22"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1" y="2413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76" name="Object 116">
              <a:extLst>
                <a:ext uri="{FF2B5EF4-FFF2-40B4-BE49-F238E27FC236}">
                  <a16:creationId xmlns:a16="http://schemas.microsoft.com/office/drawing/2014/main" id="{4EAF7D09-7CB1-463B-A4C6-4172A29C4E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53" y="3421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23" name="Equation" r:id="rId9" imgW="215806" imgH="228501" progId="Equation.DSMT4">
                    <p:embed/>
                  </p:oleObj>
                </mc:Choice>
                <mc:Fallback>
                  <p:oleObj name="Equation" r:id="rId9" imgW="215806" imgH="228501" progId="Equation.DSMT4">
                    <p:embed/>
                    <p:pic>
                      <p:nvPicPr>
                        <p:cNvPr id="0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3" y="3421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77" name="Object 117">
              <a:extLst>
                <a:ext uri="{FF2B5EF4-FFF2-40B4-BE49-F238E27FC236}">
                  <a16:creationId xmlns:a16="http://schemas.microsoft.com/office/drawing/2014/main" id="{7F161D0B-1A7C-4CBB-A44F-538BB77CC0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37" y="2365"/>
            <a:ext cx="2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24" name="Equation" r:id="rId11" imgW="203112" imgH="228501" progId="Equation.DSMT4">
                    <p:embed/>
                  </p:oleObj>
                </mc:Choice>
                <mc:Fallback>
                  <p:oleObj name="Equation" r:id="rId11" imgW="203112" imgH="228501" progId="Equation.DSMT4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7" y="2365"/>
                          <a:ext cx="25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273" name="Rectangle 118">
            <a:extLst>
              <a:ext uri="{FF2B5EF4-FFF2-40B4-BE49-F238E27FC236}">
                <a16:creationId xmlns:a16="http://schemas.microsoft.com/office/drawing/2014/main" id="{70849610-05FB-4591-B7A3-2CC1DD16D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参数曲面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3">
            <a:extLst>
              <a:ext uri="{FF2B5EF4-FFF2-40B4-BE49-F238E27FC236}">
                <a16:creationId xmlns:a16="http://schemas.microsoft.com/office/drawing/2014/main" id="{7A5EA617-64A4-4A20-9B93-773E0F52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F1D158-9195-4FCD-BBD7-D88EF6D88EFD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93187" name="Group 2">
            <a:extLst>
              <a:ext uri="{FF2B5EF4-FFF2-40B4-BE49-F238E27FC236}">
                <a16:creationId xmlns:a16="http://schemas.microsoft.com/office/drawing/2014/main" id="{925155E7-41C8-44F8-8233-ED3055C75FFC}"/>
              </a:ext>
            </a:extLst>
          </p:cNvPr>
          <p:cNvGrpSpPr>
            <a:grpSpLocks/>
          </p:cNvGrpSpPr>
          <p:nvPr/>
        </p:nvGrpSpPr>
        <p:grpSpPr bwMode="auto">
          <a:xfrm>
            <a:off x="908050" y="990600"/>
            <a:ext cx="8172450" cy="1004888"/>
            <a:chOff x="384" y="3216"/>
            <a:chExt cx="4752" cy="633"/>
          </a:xfrm>
        </p:grpSpPr>
        <p:sp>
          <p:nvSpPr>
            <p:cNvPr id="93302" name="Rectangle 3">
              <a:extLst>
                <a:ext uri="{FF2B5EF4-FFF2-40B4-BE49-F238E27FC236}">
                  <a16:creationId xmlns:a16="http://schemas.microsoft.com/office/drawing/2014/main" id="{5B2AE38A-3770-49A1-9961-F00142C3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216"/>
              <a:ext cx="4752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2)</a:t>
              </a:r>
              <a:r>
                <a:rPr kumimoji="1" lang="zh-CN" altLang="en-US" sz="2400" b="1">
                  <a:ea typeface="宋体" panose="02010600030101010101" pitchFamily="2" charset="-122"/>
                </a:rPr>
                <a:t>边界线</a:t>
              </a:r>
              <a:r>
                <a:rPr kumimoji="1" lang="zh-CN" altLang="en-US" sz="2400">
                  <a:ea typeface="宋体" panose="02010600030101010101" pitchFamily="2" charset="-122"/>
                </a:rPr>
                <a:t>。矩形域曲面片的四条边界线是：                                 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endParaRPr kumimoji="1" lang="zh-CN" altLang="en-US" sz="2400">
                <a:ea typeface="宋体" panose="02010600030101010101" pitchFamily="2" charset="-122"/>
              </a:endParaRPr>
            </a:p>
          </p:txBody>
        </p:sp>
        <p:graphicFrame>
          <p:nvGraphicFramePr>
            <p:cNvPr id="93303" name="Object 4">
              <a:extLst>
                <a:ext uri="{FF2B5EF4-FFF2-40B4-BE49-F238E27FC236}">
                  <a16:creationId xmlns:a16="http://schemas.microsoft.com/office/drawing/2014/main" id="{EE8B9FFC-3594-4560-81F3-A7CA2C510B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3552"/>
            <a:ext cx="2544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60" r:id="rId3" imgW="1841500" imgH="203200" progId="Equation.DSMT4">
                    <p:embed/>
                  </p:oleObj>
                </mc:Choice>
                <mc:Fallback>
                  <p:oleObj r:id="rId3" imgW="1841500" imgH="203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3552"/>
                          <a:ext cx="2544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188" name="Line 5">
            <a:extLst>
              <a:ext uri="{FF2B5EF4-FFF2-40B4-BE49-F238E27FC236}">
                <a16:creationId xmlns:a16="http://schemas.microsoft.com/office/drawing/2014/main" id="{D97164B4-45F4-4B2A-9858-8BBEE5A8B5F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601913" y="3032125"/>
            <a:ext cx="528637" cy="233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89" name="Line 6">
            <a:extLst>
              <a:ext uri="{FF2B5EF4-FFF2-40B4-BE49-F238E27FC236}">
                <a16:creationId xmlns:a16="http://schemas.microsoft.com/office/drawing/2014/main" id="{E82B6497-22C2-4DAF-8FCB-7FD7D8BB429A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101975" y="2919413"/>
            <a:ext cx="528638" cy="107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0" name="Line 7">
            <a:extLst>
              <a:ext uri="{FF2B5EF4-FFF2-40B4-BE49-F238E27FC236}">
                <a16:creationId xmlns:a16="http://schemas.microsoft.com/office/drawing/2014/main" id="{EFA3F92D-8BFB-402E-B456-4F072A12E99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30613" y="2919413"/>
            <a:ext cx="528637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1" name="Line 8">
            <a:extLst>
              <a:ext uri="{FF2B5EF4-FFF2-40B4-BE49-F238E27FC236}">
                <a16:creationId xmlns:a16="http://schemas.microsoft.com/office/drawing/2014/main" id="{146C7A93-7CA0-49AB-8CD3-AF1CB7A1660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59250" y="3043238"/>
            <a:ext cx="527050" cy="2174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2" name="Line 9">
            <a:extLst>
              <a:ext uri="{FF2B5EF4-FFF2-40B4-BE49-F238E27FC236}">
                <a16:creationId xmlns:a16="http://schemas.microsoft.com/office/drawing/2014/main" id="{E79C43C4-8E0A-4B03-8877-54159EED7A6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805113" y="3030538"/>
            <a:ext cx="576262" cy="241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3" name="Line 10">
            <a:extLst>
              <a:ext uri="{FF2B5EF4-FFF2-40B4-BE49-F238E27FC236}">
                <a16:creationId xmlns:a16="http://schemas.microsoft.com/office/drawing/2014/main" id="{D3EB58F2-C3D7-4016-ABDD-CFC3A71E888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81375" y="2871788"/>
            <a:ext cx="576263" cy="158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4" name="Line 11">
            <a:extLst>
              <a:ext uri="{FF2B5EF4-FFF2-40B4-BE49-F238E27FC236}">
                <a16:creationId xmlns:a16="http://schemas.microsoft.com/office/drawing/2014/main" id="{01604776-C0A8-4C05-ADC8-C5243AFA265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957638" y="2871788"/>
            <a:ext cx="576262" cy="158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5" name="Line 12">
            <a:extLst>
              <a:ext uri="{FF2B5EF4-FFF2-40B4-BE49-F238E27FC236}">
                <a16:creationId xmlns:a16="http://schemas.microsoft.com/office/drawing/2014/main" id="{90D3B04B-7D59-4437-8DD8-1CFCA8A725E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533900" y="3030538"/>
            <a:ext cx="574675" cy="257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6" name="Line 13">
            <a:extLst>
              <a:ext uri="{FF2B5EF4-FFF2-40B4-BE49-F238E27FC236}">
                <a16:creationId xmlns:a16="http://schemas.microsoft.com/office/drawing/2014/main" id="{CF2D704F-5070-45A1-9EB2-C0C23691E9CA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081338" y="3124200"/>
            <a:ext cx="633412" cy="309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7" name="Line 14">
            <a:extLst>
              <a:ext uri="{FF2B5EF4-FFF2-40B4-BE49-F238E27FC236}">
                <a16:creationId xmlns:a16="http://schemas.microsoft.com/office/drawing/2014/main" id="{9948FF42-AB42-493C-A420-2A7006C5DBC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714750" y="2911475"/>
            <a:ext cx="635000" cy="2127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8" name="Line 15">
            <a:extLst>
              <a:ext uri="{FF2B5EF4-FFF2-40B4-BE49-F238E27FC236}">
                <a16:creationId xmlns:a16="http://schemas.microsoft.com/office/drawing/2014/main" id="{2D47E94F-9955-45C4-B61F-F4D38C7C078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49750" y="2911475"/>
            <a:ext cx="631825" cy="2127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9" name="Line 16">
            <a:extLst>
              <a:ext uri="{FF2B5EF4-FFF2-40B4-BE49-F238E27FC236}">
                <a16:creationId xmlns:a16="http://schemas.microsoft.com/office/drawing/2014/main" id="{F6E7BEBD-A123-40C3-8FE8-4345D477D6A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981575" y="3124200"/>
            <a:ext cx="633413" cy="309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0" name="Line 17">
            <a:extLst>
              <a:ext uri="{FF2B5EF4-FFF2-40B4-BE49-F238E27FC236}">
                <a16:creationId xmlns:a16="http://schemas.microsoft.com/office/drawing/2014/main" id="{7DEACC2D-D5FC-47EE-821D-3DC1A9C7275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419475" y="3625850"/>
            <a:ext cx="704850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1" name="Line 18">
            <a:extLst>
              <a:ext uri="{FF2B5EF4-FFF2-40B4-BE49-F238E27FC236}">
                <a16:creationId xmlns:a16="http://schemas.microsoft.com/office/drawing/2014/main" id="{DA89C829-F296-4B72-BFBA-0524347AED2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124325" y="3432175"/>
            <a:ext cx="703263" cy="193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2" name="Line 19">
            <a:extLst>
              <a:ext uri="{FF2B5EF4-FFF2-40B4-BE49-F238E27FC236}">
                <a16:creationId xmlns:a16="http://schemas.microsoft.com/office/drawing/2014/main" id="{A7507AFD-4282-47FD-9C49-ECEFA183C9A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827588" y="3432175"/>
            <a:ext cx="703262" cy="193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3" name="Line 20">
            <a:extLst>
              <a:ext uri="{FF2B5EF4-FFF2-40B4-BE49-F238E27FC236}">
                <a16:creationId xmlns:a16="http://schemas.microsoft.com/office/drawing/2014/main" id="{1977BB4B-1270-4D23-86B1-B0EFE8BF6A0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30850" y="3625850"/>
            <a:ext cx="703263" cy="31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4" name="Line 21">
            <a:extLst>
              <a:ext uri="{FF2B5EF4-FFF2-40B4-BE49-F238E27FC236}">
                <a16:creationId xmlns:a16="http://schemas.microsoft.com/office/drawing/2014/main" id="{70E2094A-BBF2-4017-A816-517926F946A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841750" y="4365625"/>
            <a:ext cx="792163" cy="349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5" name="Line 22">
            <a:extLst>
              <a:ext uri="{FF2B5EF4-FFF2-40B4-BE49-F238E27FC236}">
                <a16:creationId xmlns:a16="http://schemas.microsoft.com/office/drawing/2014/main" id="{9AACF235-494C-4250-9376-A8E0CB50E1B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633913" y="4203700"/>
            <a:ext cx="792162" cy="161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6" name="Line 23">
            <a:extLst>
              <a:ext uri="{FF2B5EF4-FFF2-40B4-BE49-F238E27FC236}">
                <a16:creationId xmlns:a16="http://schemas.microsoft.com/office/drawing/2014/main" id="{2ACDF2BA-9446-4ECB-84F4-718928D8905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26075" y="4203700"/>
            <a:ext cx="790575" cy="184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7" name="Line 24">
            <a:extLst>
              <a:ext uri="{FF2B5EF4-FFF2-40B4-BE49-F238E27FC236}">
                <a16:creationId xmlns:a16="http://schemas.microsoft.com/office/drawing/2014/main" id="{08B1394A-4014-44B4-85A4-E6E347BA9F3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216650" y="4387850"/>
            <a:ext cx="793750" cy="327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8" name="Line 25">
            <a:extLst>
              <a:ext uri="{FF2B5EF4-FFF2-40B4-BE49-F238E27FC236}">
                <a16:creationId xmlns:a16="http://schemas.microsoft.com/office/drawing/2014/main" id="{3B8A5DDD-3E42-4345-8C7B-1985D0F4FE8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574925" y="3260725"/>
            <a:ext cx="230188" cy="11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9" name="Line 26">
            <a:extLst>
              <a:ext uri="{FF2B5EF4-FFF2-40B4-BE49-F238E27FC236}">
                <a16:creationId xmlns:a16="http://schemas.microsoft.com/office/drawing/2014/main" id="{D12314B8-4C55-4E39-ACCF-ED80FFFF862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805113" y="3271838"/>
            <a:ext cx="276225" cy="161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0" name="Line 27">
            <a:extLst>
              <a:ext uri="{FF2B5EF4-FFF2-40B4-BE49-F238E27FC236}">
                <a16:creationId xmlns:a16="http://schemas.microsoft.com/office/drawing/2014/main" id="{6C60B64A-F525-409A-96D3-BF6340A51A4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081338" y="3433763"/>
            <a:ext cx="338137" cy="371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1" name="Line 28">
            <a:extLst>
              <a:ext uri="{FF2B5EF4-FFF2-40B4-BE49-F238E27FC236}">
                <a16:creationId xmlns:a16="http://schemas.microsoft.com/office/drawing/2014/main" id="{3B7FB9BC-51E3-42E7-B596-CDFF99EA090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419475" y="3805238"/>
            <a:ext cx="422275" cy="909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2" name="Line 29">
            <a:extLst>
              <a:ext uri="{FF2B5EF4-FFF2-40B4-BE49-F238E27FC236}">
                <a16:creationId xmlns:a16="http://schemas.microsoft.com/office/drawing/2014/main" id="{22F49027-3E0A-43D9-B77F-95AFE9E7544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01975" y="3027363"/>
            <a:ext cx="2794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3" name="Line 30">
            <a:extLst>
              <a:ext uri="{FF2B5EF4-FFF2-40B4-BE49-F238E27FC236}">
                <a16:creationId xmlns:a16="http://schemas.microsoft.com/office/drawing/2014/main" id="{E4F18129-BE27-4DE9-A46C-71BD817C01C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381375" y="3030538"/>
            <a:ext cx="333375" cy="936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4" name="Line 31">
            <a:extLst>
              <a:ext uri="{FF2B5EF4-FFF2-40B4-BE49-F238E27FC236}">
                <a16:creationId xmlns:a16="http://schemas.microsoft.com/office/drawing/2014/main" id="{B0D15151-2D0F-454F-9BA4-B035C6CE820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714750" y="3124200"/>
            <a:ext cx="409575" cy="501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5" name="Line 32">
            <a:extLst>
              <a:ext uri="{FF2B5EF4-FFF2-40B4-BE49-F238E27FC236}">
                <a16:creationId xmlns:a16="http://schemas.microsoft.com/office/drawing/2014/main" id="{EFCD1BF2-474D-4657-9E2F-5155003AE8C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24325" y="3625850"/>
            <a:ext cx="509588" cy="739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6" name="Line 33">
            <a:extLst>
              <a:ext uri="{FF2B5EF4-FFF2-40B4-BE49-F238E27FC236}">
                <a16:creationId xmlns:a16="http://schemas.microsoft.com/office/drawing/2014/main" id="{14DA9FC4-5A53-4C0C-A7C3-040656E3CBC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630613" y="2871788"/>
            <a:ext cx="327025" cy="47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7" name="Line 34">
            <a:extLst>
              <a:ext uri="{FF2B5EF4-FFF2-40B4-BE49-F238E27FC236}">
                <a16:creationId xmlns:a16="http://schemas.microsoft.com/office/drawing/2014/main" id="{BA12D62B-B688-425C-8517-9C743131915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957638" y="2871788"/>
            <a:ext cx="392112" cy="39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8" name="Line 35">
            <a:extLst>
              <a:ext uri="{FF2B5EF4-FFF2-40B4-BE49-F238E27FC236}">
                <a16:creationId xmlns:a16="http://schemas.microsoft.com/office/drawing/2014/main" id="{66DEF264-1259-4EF1-AF39-E2EB37CA98C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49750" y="2911475"/>
            <a:ext cx="477838" cy="520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9" name="Line 36">
            <a:extLst>
              <a:ext uri="{FF2B5EF4-FFF2-40B4-BE49-F238E27FC236}">
                <a16:creationId xmlns:a16="http://schemas.microsoft.com/office/drawing/2014/main" id="{9F959011-B0C2-43A8-854C-50B01F9B871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827588" y="3432175"/>
            <a:ext cx="598487" cy="771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0" name="Line 37">
            <a:extLst>
              <a:ext uri="{FF2B5EF4-FFF2-40B4-BE49-F238E27FC236}">
                <a16:creationId xmlns:a16="http://schemas.microsoft.com/office/drawing/2014/main" id="{51FCB2DC-8DC2-4055-97E6-847E00CAA83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159250" y="3030538"/>
            <a:ext cx="374650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1" name="Line 38">
            <a:extLst>
              <a:ext uri="{FF2B5EF4-FFF2-40B4-BE49-F238E27FC236}">
                <a16:creationId xmlns:a16="http://schemas.microsoft.com/office/drawing/2014/main" id="{31665E19-1A54-4C37-AFEE-AF549DEB438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533900" y="3030538"/>
            <a:ext cx="447675" cy="936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2" name="Line 39">
            <a:extLst>
              <a:ext uri="{FF2B5EF4-FFF2-40B4-BE49-F238E27FC236}">
                <a16:creationId xmlns:a16="http://schemas.microsoft.com/office/drawing/2014/main" id="{1B6602CE-7D31-4523-8FD8-7A426082B53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981575" y="3124200"/>
            <a:ext cx="549275" cy="501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3" name="Line 40">
            <a:extLst>
              <a:ext uri="{FF2B5EF4-FFF2-40B4-BE49-F238E27FC236}">
                <a16:creationId xmlns:a16="http://schemas.microsoft.com/office/drawing/2014/main" id="{0D0D261F-BE4A-4A79-A441-A5C44C969CC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30850" y="3625850"/>
            <a:ext cx="68580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4" name="Line 41">
            <a:extLst>
              <a:ext uri="{FF2B5EF4-FFF2-40B4-BE49-F238E27FC236}">
                <a16:creationId xmlns:a16="http://schemas.microsoft.com/office/drawing/2014/main" id="{B3746A7E-9C46-4CBE-AA5A-A6F3918E5F4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686300" y="3260725"/>
            <a:ext cx="422275" cy="269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5" name="Line 42">
            <a:extLst>
              <a:ext uri="{FF2B5EF4-FFF2-40B4-BE49-F238E27FC236}">
                <a16:creationId xmlns:a16="http://schemas.microsoft.com/office/drawing/2014/main" id="{4927CD55-1FF9-4442-96C3-48468FCDB6A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108575" y="3287713"/>
            <a:ext cx="506413" cy="14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6" name="Line 43">
            <a:extLst>
              <a:ext uri="{FF2B5EF4-FFF2-40B4-BE49-F238E27FC236}">
                <a16:creationId xmlns:a16="http://schemas.microsoft.com/office/drawing/2014/main" id="{B881C98A-1D91-430B-9226-8405C13E196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614988" y="3433763"/>
            <a:ext cx="619125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7" name="Line 44">
            <a:extLst>
              <a:ext uri="{FF2B5EF4-FFF2-40B4-BE49-F238E27FC236}">
                <a16:creationId xmlns:a16="http://schemas.microsoft.com/office/drawing/2014/main" id="{1922FF25-2695-46C6-A3F1-909F4AC1FBB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234113" y="3938588"/>
            <a:ext cx="776287" cy="776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8" name="Line 45">
            <a:extLst>
              <a:ext uri="{FF2B5EF4-FFF2-40B4-BE49-F238E27FC236}">
                <a16:creationId xmlns:a16="http://schemas.microsoft.com/office/drawing/2014/main" id="{C430B38B-33AE-4BB4-9239-5C1D35C8C82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574925" y="3260725"/>
            <a:ext cx="57150" cy="2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29" name="Line 46">
            <a:extLst>
              <a:ext uri="{FF2B5EF4-FFF2-40B4-BE49-F238E27FC236}">
                <a16:creationId xmlns:a16="http://schemas.microsoft.com/office/drawing/2014/main" id="{2B9B4450-7EA6-4FC4-A707-65DE9873FE4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632075" y="3284538"/>
            <a:ext cx="61913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0" name="Line 47">
            <a:extLst>
              <a:ext uri="{FF2B5EF4-FFF2-40B4-BE49-F238E27FC236}">
                <a16:creationId xmlns:a16="http://schemas.microsoft.com/office/drawing/2014/main" id="{C8265DFA-F973-4E53-A8AB-DEE46C5756D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693988" y="3316288"/>
            <a:ext cx="61912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1" name="Line 48">
            <a:extLst>
              <a:ext uri="{FF2B5EF4-FFF2-40B4-BE49-F238E27FC236}">
                <a16:creationId xmlns:a16="http://schemas.microsoft.com/office/drawing/2014/main" id="{C02B8B8C-4A1E-4950-BE0D-C55514AB8A9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755900" y="3354388"/>
            <a:ext cx="66675" cy="47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2" name="Line 49">
            <a:extLst>
              <a:ext uri="{FF2B5EF4-FFF2-40B4-BE49-F238E27FC236}">
                <a16:creationId xmlns:a16="http://schemas.microsoft.com/office/drawing/2014/main" id="{612B3D5C-21F4-4841-B324-E969DB24EE7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822575" y="3402013"/>
            <a:ext cx="68263" cy="53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3" name="Line 50">
            <a:extLst>
              <a:ext uri="{FF2B5EF4-FFF2-40B4-BE49-F238E27FC236}">
                <a16:creationId xmlns:a16="http://schemas.microsoft.com/office/drawing/2014/main" id="{17AEA16C-C189-4009-A880-8BEDDEE7D0B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890838" y="3455988"/>
            <a:ext cx="74612" cy="65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4" name="Line 51">
            <a:extLst>
              <a:ext uri="{FF2B5EF4-FFF2-40B4-BE49-F238E27FC236}">
                <a16:creationId xmlns:a16="http://schemas.microsoft.com/office/drawing/2014/main" id="{DE487865-E7B3-41FA-8585-D3B53B5091B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65450" y="3521075"/>
            <a:ext cx="76200" cy="7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5" name="Line 52">
            <a:extLst>
              <a:ext uri="{FF2B5EF4-FFF2-40B4-BE49-F238E27FC236}">
                <a16:creationId xmlns:a16="http://schemas.microsoft.com/office/drawing/2014/main" id="{20C60935-8635-415E-8A37-7192551D22E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041650" y="3597275"/>
            <a:ext cx="80963" cy="873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6" name="Line 53">
            <a:extLst>
              <a:ext uri="{FF2B5EF4-FFF2-40B4-BE49-F238E27FC236}">
                <a16:creationId xmlns:a16="http://schemas.microsoft.com/office/drawing/2014/main" id="{206EB0C8-7F71-480D-9BAF-758BBD7841B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22613" y="3684588"/>
            <a:ext cx="87312" cy="100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7" name="Line 54">
            <a:extLst>
              <a:ext uri="{FF2B5EF4-FFF2-40B4-BE49-F238E27FC236}">
                <a16:creationId xmlns:a16="http://schemas.microsoft.com/office/drawing/2014/main" id="{E26039C4-0B9C-4831-8598-69D0578D819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209925" y="3784600"/>
            <a:ext cx="889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8" name="Line 55">
            <a:extLst>
              <a:ext uri="{FF2B5EF4-FFF2-40B4-BE49-F238E27FC236}">
                <a16:creationId xmlns:a16="http://schemas.microsoft.com/office/drawing/2014/main" id="{87F8C74B-2D0D-46CA-9A36-A1C285E8828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298825" y="3898900"/>
            <a:ext cx="96838" cy="130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39" name="Line 56">
            <a:extLst>
              <a:ext uri="{FF2B5EF4-FFF2-40B4-BE49-F238E27FC236}">
                <a16:creationId xmlns:a16="http://schemas.microsoft.com/office/drawing/2014/main" id="{80EC0704-CABA-4851-ACD1-4E403DF393D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395663" y="4029075"/>
            <a:ext cx="100012" cy="1444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0" name="Line 57">
            <a:extLst>
              <a:ext uri="{FF2B5EF4-FFF2-40B4-BE49-F238E27FC236}">
                <a16:creationId xmlns:a16="http://schemas.microsoft.com/office/drawing/2014/main" id="{5D6863DC-99B6-45BC-901D-C114C8F3FAE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495675" y="4173538"/>
            <a:ext cx="109538" cy="161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1" name="Line 58">
            <a:extLst>
              <a:ext uri="{FF2B5EF4-FFF2-40B4-BE49-F238E27FC236}">
                <a16:creationId xmlns:a16="http://schemas.microsoft.com/office/drawing/2014/main" id="{F54B5C26-7968-485B-B6F2-E44466A5BC4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05213" y="4335463"/>
            <a:ext cx="11271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2" name="Line 59">
            <a:extLst>
              <a:ext uri="{FF2B5EF4-FFF2-40B4-BE49-F238E27FC236}">
                <a16:creationId xmlns:a16="http://schemas.microsoft.com/office/drawing/2014/main" id="{D21DBB20-7339-4FE8-82A9-D34DB3B86D2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717925" y="4514850"/>
            <a:ext cx="123825" cy="200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3" name="Line 60">
            <a:extLst>
              <a:ext uri="{FF2B5EF4-FFF2-40B4-BE49-F238E27FC236}">
                <a16:creationId xmlns:a16="http://schemas.microsoft.com/office/drawing/2014/main" id="{F2E31448-3B85-4251-AA24-7F0524D3F1C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686300" y="3260725"/>
            <a:ext cx="104775" cy="2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4" name="Line 61">
            <a:extLst>
              <a:ext uri="{FF2B5EF4-FFF2-40B4-BE49-F238E27FC236}">
                <a16:creationId xmlns:a16="http://schemas.microsoft.com/office/drawing/2014/main" id="{759C15BB-937D-41DC-A766-111732C8732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791075" y="3284538"/>
            <a:ext cx="112713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5" name="Line 62">
            <a:extLst>
              <a:ext uri="{FF2B5EF4-FFF2-40B4-BE49-F238E27FC236}">
                <a16:creationId xmlns:a16="http://schemas.microsoft.com/office/drawing/2014/main" id="{73796C92-F841-4C32-98A6-A42CCDB723D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903788" y="3316288"/>
            <a:ext cx="114300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6" name="Line 63">
            <a:extLst>
              <a:ext uri="{FF2B5EF4-FFF2-40B4-BE49-F238E27FC236}">
                <a16:creationId xmlns:a16="http://schemas.microsoft.com/office/drawing/2014/main" id="{1B60E1A8-46E6-4FB7-BBDD-7FF2212C8E1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018088" y="3354388"/>
            <a:ext cx="122237" cy="47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7" name="Line 64">
            <a:extLst>
              <a:ext uri="{FF2B5EF4-FFF2-40B4-BE49-F238E27FC236}">
                <a16:creationId xmlns:a16="http://schemas.microsoft.com/office/drawing/2014/main" id="{E246897A-C848-46A1-8EA3-4ECACC94A76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140325" y="3402013"/>
            <a:ext cx="127000" cy="53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8" name="Line 65">
            <a:extLst>
              <a:ext uri="{FF2B5EF4-FFF2-40B4-BE49-F238E27FC236}">
                <a16:creationId xmlns:a16="http://schemas.microsoft.com/office/drawing/2014/main" id="{FEA6B238-2C5F-48E8-9FC5-83175D45039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267325" y="3455988"/>
            <a:ext cx="134938" cy="65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49" name="Line 66">
            <a:extLst>
              <a:ext uri="{FF2B5EF4-FFF2-40B4-BE49-F238E27FC236}">
                <a16:creationId xmlns:a16="http://schemas.microsoft.com/office/drawing/2014/main" id="{A3EB63FA-625E-491F-AFCB-48735594ED9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02263" y="3521075"/>
            <a:ext cx="141287" cy="7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0" name="Line 67">
            <a:extLst>
              <a:ext uri="{FF2B5EF4-FFF2-40B4-BE49-F238E27FC236}">
                <a16:creationId xmlns:a16="http://schemas.microsoft.com/office/drawing/2014/main" id="{CB677EC5-A073-4622-9546-003842D5C4D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43550" y="3597275"/>
            <a:ext cx="147638" cy="873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1" name="Line 68">
            <a:extLst>
              <a:ext uri="{FF2B5EF4-FFF2-40B4-BE49-F238E27FC236}">
                <a16:creationId xmlns:a16="http://schemas.microsoft.com/office/drawing/2014/main" id="{0A797634-5FCB-45AE-AA49-2DC48283610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691188" y="3684588"/>
            <a:ext cx="155575" cy="100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2" name="Line 69">
            <a:extLst>
              <a:ext uri="{FF2B5EF4-FFF2-40B4-BE49-F238E27FC236}">
                <a16:creationId xmlns:a16="http://schemas.microsoft.com/office/drawing/2014/main" id="{ADFA87E3-3082-4304-9768-BDE91C58769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846763" y="3784600"/>
            <a:ext cx="166687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3" name="Line 70">
            <a:extLst>
              <a:ext uri="{FF2B5EF4-FFF2-40B4-BE49-F238E27FC236}">
                <a16:creationId xmlns:a16="http://schemas.microsoft.com/office/drawing/2014/main" id="{036F1BBF-2C8A-4F02-A391-16AE6F242BF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013450" y="3898900"/>
            <a:ext cx="176213" cy="130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4" name="Line 71">
            <a:extLst>
              <a:ext uri="{FF2B5EF4-FFF2-40B4-BE49-F238E27FC236}">
                <a16:creationId xmlns:a16="http://schemas.microsoft.com/office/drawing/2014/main" id="{7BE905B1-0507-4F0C-A3AC-D6A9A93C132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189663" y="4029075"/>
            <a:ext cx="185737" cy="1444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5" name="Line 72">
            <a:extLst>
              <a:ext uri="{FF2B5EF4-FFF2-40B4-BE49-F238E27FC236}">
                <a16:creationId xmlns:a16="http://schemas.microsoft.com/office/drawing/2014/main" id="{C31C2F89-ED62-4126-B923-21C291DA0E9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75400" y="4173538"/>
            <a:ext cx="200025" cy="161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6" name="Line 73">
            <a:extLst>
              <a:ext uri="{FF2B5EF4-FFF2-40B4-BE49-F238E27FC236}">
                <a16:creationId xmlns:a16="http://schemas.microsoft.com/office/drawing/2014/main" id="{4639C50C-8F5F-4FE9-9AF6-2F48147F857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575425" y="4335463"/>
            <a:ext cx="209550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7" name="Line 74">
            <a:extLst>
              <a:ext uri="{FF2B5EF4-FFF2-40B4-BE49-F238E27FC236}">
                <a16:creationId xmlns:a16="http://schemas.microsoft.com/office/drawing/2014/main" id="{6E31B47A-93D7-4669-A8D8-1C3B4B44F50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784975" y="4514850"/>
            <a:ext cx="225425" cy="200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8" name="Line 75">
            <a:extLst>
              <a:ext uri="{FF2B5EF4-FFF2-40B4-BE49-F238E27FC236}">
                <a16:creationId xmlns:a16="http://schemas.microsoft.com/office/drawing/2014/main" id="{D5F5EEF1-325F-43B2-9FC0-AB9DDC1551A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574925" y="3219450"/>
            <a:ext cx="141288" cy="41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59" name="Line 76">
            <a:extLst>
              <a:ext uri="{FF2B5EF4-FFF2-40B4-BE49-F238E27FC236}">
                <a16:creationId xmlns:a16="http://schemas.microsoft.com/office/drawing/2014/main" id="{62F1F74B-7F4E-4FE4-A48D-FA4EC2DEF1B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716213" y="3184525"/>
            <a:ext cx="139700" cy="34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0" name="Line 77">
            <a:extLst>
              <a:ext uri="{FF2B5EF4-FFF2-40B4-BE49-F238E27FC236}">
                <a16:creationId xmlns:a16="http://schemas.microsoft.com/office/drawing/2014/main" id="{EFD0A3F2-9ABB-43D0-889C-7DAB91CA6EC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855913" y="3154363"/>
            <a:ext cx="141287" cy="30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1" name="Line 78">
            <a:extLst>
              <a:ext uri="{FF2B5EF4-FFF2-40B4-BE49-F238E27FC236}">
                <a16:creationId xmlns:a16="http://schemas.microsoft.com/office/drawing/2014/main" id="{0681C87A-B996-4683-ABED-D43529D11C8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997200" y="3130550"/>
            <a:ext cx="139700" cy="2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2" name="Line 79">
            <a:extLst>
              <a:ext uri="{FF2B5EF4-FFF2-40B4-BE49-F238E27FC236}">
                <a16:creationId xmlns:a16="http://schemas.microsoft.com/office/drawing/2014/main" id="{CAD6431A-7E9C-427A-B86E-61ACF1E29F0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136900" y="3111500"/>
            <a:ext cx="141288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3" name="Line 80">
            <a:extLst>
              <a:ext uri="{FF2B5EF4-FFF2-40B4-BE49-F238E27FC236}">
                <a16:creationId xmlns:a16="http://schemas.microsoft.com/office/drawing/2014/main" id="{424ADBD9-21AB-4F25-B881-4B2149D3931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278188" y="3098800"/>
            <a:ext cx="141287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4" name="Line 81">
            <a:extLst>
              <a:ext uri="{FF2B5EF4-FFF2-40B4-BE49-F238E27FC236}">
                <a16:creationId xmlns:a16="http://schemas.microsoft.com/office/drawing/2014/main" id="{15821B04-F987-49ED-9198-83BE045F6C3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419475" y="3092450"/>
            <a:ext cx="141288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5" name="Line 82">
            <a:extLst>
              <a:ext uri="{FF2B5EF4-FFF2-40B4-BE49-F238E27FC236}">
                <a16:creationId xmlns:a16="http://schemas.microsoft.com/office/drawing/2014/main" id="{924423C2-9DD2-4DA6-9E73-BBF6B34BD03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560763" y="3092450"/>
            <a:ext cx="139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6" name="Line 83">
            <a:extLst>
              <a:ext uri="{FF2B5EF4-FFF2-40B4-BE49-F238E27FC236}">
                <a16:creationId xmlns:a16="http://schemas.microsoft.com/office/drawing/2014/main" id="{C1C676C3-7402-4422-977A-7B5CE17CE30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700463" y="3092450"/>
            <a:ext cx="141287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7" name="Line 84">
            <a:extLst>
              <a:ext uri="{FF2B5EF4-FFF2-40B4-BE49-F238E27FC236}">
                <a16:creationId xmlns:a16="http://schemas.microsoft.com/office/drawing/2014/main" id="{CDA3772B-2899-409C-AE1B-992EA97BA58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841750" y="3098800"/>
            <a:ext cx="139700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8" name="Line 85">
            <a:extLst>
              <a:ext uri="{FF2B5EF4-FFF2-40B4-BE49-F238E27FC236}">
                <a16:creationId xmlns:a16="http://schemas.microsoft.com/office/drawing/2014/main" id="{94FADB95-B1CD-4203-A46E-5E6B3020C25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981450" y="3111500"/>
            <a:ext cx="142875" cy="19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69" name="Line 86">
            <a:extLst>
              <a:ext uri="{FF2B5EF4-FFF2-40B4-BE49-F238E27FC236}">
                <a16:creationId xmlns:a16="http://schemas.microsoft.com/office/drawing/2014/main" id="{87DF5B42-CF78-418D-91A6-336ED5896A2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24325" y="3130550"/>
            <a:ext cx="139700" cy="2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0" name="Line 87">
            <a:extLst>
              <a:ext uri="{FF2B5EF4-FFF2-40B4-BE49-F238E27FC236}">
                <a16:creationId xmlns:a16="http://schemas.microsoft.com/office/drawing/2014/main" id="{FEA66AB4-152A-4CB8-88EB-FE7EAD65FF0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264025" y="3154363"/>
            <a:ext cx="142875" cy="30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1" name="Line 88">
            <a:extLst>
              <a:ext uri="{FF2B5EF4-FFF2-40B4-BE49-F238E27FC236}">
                <a16:creationId xmlns:a16="http://schemas.microsoft.com/office/drawing/2014/main" id="{941C2D0B-DC0A-4BBC-B9FA-D89E44A9756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406900" y="3184525"/>
            <a:ext cx="138113" cy="34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2" name="Line 89">
            <a:extLst>
              <a:ext uri="{FF2B5EF4-FFF2-40B4-BE49-F238E27FC236}">
                <a16:creationId xmlns:a16="http://schemas.microsoft.com/office/drawing/2014/main" id="{332AD3ED-9558-4550-B838-3D4AF53DFB5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545013" y="3219450"/>
            <a:ext cx="141287" cy="41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3" name="Line 90">
            <a:extLst>
              <a:ext uri="{FF2B5EF4-FFF2-40B4-BE49-F238E27FC236}">
                <a16:creationId xmlns:a16="http://schemas.microsoft.com/office/drawing/2014/main" id="{85DFDBDC-4B75-438B-B47E-72C14978CF6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841750" y="4654550"/>
            <a:ext cx="211138" cy="60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4" name="Line 91">
            <a:extLst>
              <a:ext uri="{FF2B5EF4-FFF2-40B4-BE49-F238E27FC236}">
                <a16:creationId xmlns:a16="http://schemas.microsoft.com/office/drawing/2014/main" id="{A4163BDC-89AF-492A-B03A-B63FF8EA306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052888" y="4600575"/>
            <a:ext cx="211137" cy="53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5" name="Line 92">
            <a:extLst>
              <a:ext uri="{FF2B5EF4-FFF2-40B4-BE49-F238E27FC236}">
                <a16:creationId xmlns:a16="http://schemas.microsoft.com/office/drawing/2014/main" id="{4FD97C67-0CD5-47C9-991B-826B280B6E9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264025" y="4556125"/>
            <a:ext cx="211138" cy="44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6" name="Line 93">
            <a:extLst>
              <a:ext uri="{FF2B5EF4-FFF2-40B4-BE49-F238E27FC236}">
                <a16:creationId xmlns:a16="http://schemas.microsoft.com/office/drawing/2014/main" id="{19C95ABF-6771-4A8C-87C0-4FFFFB1DEA8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475163" y="4518025"/>
            <a:ext cx="211137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7" name="Line 94">
            <a:extLst>
              <a:ext uri="{FF2B5EF4-FFF2-40B4-BE49-F238E27FC236}">
                <a16:creationId xmlns:a16="http://schemas.microsoft.com/office/drawing/2014/main" id="{D558A3B5-3B41-4D31-A8DA-E3ECCB14B1F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686300" y="4489450"/>
            <a:ext cx="211138" cy="2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8" name="Line 95">
            <a:extLst>
              <a:ext uri="{FF2B5EF4-FFF2-40B4-BE49-F238E27FC236}">
                <a16:creationId xmlns:a16="http://schemas.microsoft.com/office/drawing/2014/main" id="{C4442E53-7A93-4B3D-9EC1-F3038D961E0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897438" y="4471988"/>
            <a:ext cx="211137" cy="17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79" name="Line 96">
            <a:extLst>
              <a:ext uri="{FF2B5EF4-FFF2-40B4-BE49-F238E27FC236}">
                <a16:creationId xmlns:a16="http://schemas.microsoft.com/office/drawing/2014/main" id="{37B3E452-28B0-4DC1-90ED-3BAC4836284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5108575" y="4460875"/>
            <a:ext cx="212725" cy="11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0" name="Line 97">
            <a:extLst>
              <a:ext uri="{FF2B5EF4-FFF2-40B4-BE49-F238E27FC236}">
                <a16:creationId xmlns:a16="http://schemas.microsoft.com/office/drawing/2014/main" id="{F09378E3-520A-4965-B6BD-AAE3D5522EB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321300" y="4460875"/>
            <a:ext cx="209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1" name="Line 98">
            <a:extLst>
              <a:ext uri="{FF2B5EF4-FFF2-40B4-BE49-F238E27FC236}">
                <a16:creationId xmlns:a16="http://schemas.microsoft.com/office/drawing/2014/main" id="{38F774AE-1D0E-49AE-AC4B-5D4872D6B97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30850" y="4460875"/>
            <a:ext cx="211138" cy="11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2" name="Line 99">
            <a:extLst>
              <a:ext uri="{FF2B5EF4-FFF2-40B4-BE49-F238E27FC236}">
                <a16:creationId xmlns:a16="http://schemas.microsoft.com/office/drawing/2014/main" id="{58AC3218-5A81-49FF-98E4-D72E4412832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741988" y="4471988"/>
            <a:ext cx="212725" cy="17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3" name="Line 100">
            <a:extLst>
              <a:ext uri="{FF2B5EF4-FFF2-40B4-BE49-F238E27FC236}">
                <a16:creationId xmlns:a16="http://schemas.microsoft.com/office/drawing/2014/main" id="{002E6D8C-7DA2-41D0-A9FF-2F36D640D4F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954713" y="4489450"/>
            <a:ext cx="211137" cy="2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4" name="Line 101">
            <a:extLst>
              <a:ext uri="{FF2B5EF4-FFF2-40B4-BE49-F238E27FC236}">
                <a16:creationId xmlns:a16="http://schemas.microsoft.com/office/drawing/2014/main" id="{F91D23CF-AB85-4384-B7E1-1D82A8069B5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165850" y="4518025"/>
            <a:ext cx="209550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5" name="Line 102">
            <a:extLst>
              <a:ext uri="{FF2B5EF4-FFF2-40B4-BE49-F238E27FC236}">
                <a16:creationId xmlns:a16="http://schemas.microsoft.com/office/drawing/2014/main" id="{43BF98A8-6521-46F0-A02D-DBE36609FF8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75400" y="4556125"/>
            <a:ext cx="211138" cy="44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6" name="Line 103">
            <a:extLst>
              <a:ext uri="{FF2B5EF4-FFF2-40B4-BE49-F238E27FC236}">
                <a16:creationId xmlns:a16="http://schemas.microsoft.com/office/drawing/2014/main" id="{4D135103-6FF9-4E2A-BCA9-A75A11FC976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586538" y="4600575"/>
            <a:ext cx="211137" cy="53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7" name="Line 104">
            <a:extLst>
              <a:ext uri="{FF2B5EF4-FFF2-40B4-BE49-F238E27FC236}">
                <a16:creationId xmlns:a16="http://schemas.microsoft.com/office/drawing/2014/main" id="{3DE8A767-B727-4D06-A78A-9127FA03CF7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797675" y="4654550"/>
            <a:ext cx="212725" cy="60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8" name="Text Box 105">
            <a:extLst>
              <a:ext uri="{FF2B5EF4-FFF2-40B4-BE49-F238E27FC236}">
                <a16:creationId xmlns:a16="http://schemas.microsoft.com/office/drawing/2014/main" id="{8956C2AB-E83F-47C0-9593-2213A56F2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5" y="5300663"/>
            <a:ext cx="421005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é</a:t>
            </a:r>
            <a:r>
              <a:rPr kumimoji="1"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zier</a:t>
            </a:r>
            <a:r>
              <a:rPr kumimoji="1"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曲面的边界线</a:t>
            </a:r>
            <a:endParaRPr kumimoji="1" lang="zh-CN" altLang="en-US" sz="2000">
              <a:ea typeface="宋体" panose="02010600030101010101" pitchFamily="2" charset="-122"/>
            </a:endParaRPr>
          </a:p>
        </p:txBody>
      </p:sp>
      <p:graphicFrame>
        <p:nvGraphicFramePr>
          <p:cNvPr id="93289" name="Object 106">
            <a:extLst>
              <a:ext uri="{FF2B5EF4-FFF2-40B4-BE49-F238E27FC236}">
                <a16:creationId xmlns:a16="http://schemas.microsoft.com/office/drawing/2014/main" id="{28E2BF40-42B2-4BFA-B249-B14EA11C87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3775" y="4727575"/>
          <a:ext cx="360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1"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4727575"/>
                        <a:ext cx="3603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90" name="Object 107">
            <a:extLst>
              <a:ext uri="{FF2B5EF4-FFF2-40B4-BE49-F238E27FC236}">
                <a16:creationId xmlns:a16="http://schemas.microsoft.com/office/drawing/2014/main" id="{B529F77E-E337-4A8D-A4AC-EFAFC7BDE8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3051175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2" name="Equation" r:id="rId7" imgW="215806" imgH="228501" progId="Equation.DSMT4">
                  <p:embed/>
                </p:oleObj>
              </mc:Choice>
              <mc:Fallback>
                <p:oleObj name="Equation" r:id="rId7" imgW="215806" imgH="228501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051175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91" name="Object 108">
            <a:extLst>
              <a:ext uri="{FF2B5EF4-FFF2-40B4-BE49-F238E27FC236}">
                <a16:creationId xmlns:a16="http://schemas.microsoft.com/office/drawing/2014/main" id="{C2AD8BEA-3C44-4572-AE44-B2F90C088E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4050" y="4651375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3" name="Equation" r:id="rId9" imgW="215806" imgH="228501" progId="Equation.DSMT4">
                  <p:embed/>
                </p:oleObj>
              </mc:Choice>
              <mc:Fallback>
                <p:oleObj name="Equation" r:id="rId9" imgW="215806" imgH="228501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0" y="4651375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92" name="Object 109">
            <a:extLst>
              <a:ext uri="{FF2B5EF4-FFF2-40B4-BE49-F238E27FC236}">
                <a16:creationId xmlns:a16="http://schemas.microsoft.com/office/drawing/2014/main" id="{55BA3A5D-4091-40D6-96DC-6122565BC0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68875" y="2667000"/>
          <a:ext cx="406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4" name="Equation" r:id="rId11" imgW="203112" imgH="228501" progId="Equation.DSMT4">
                  <p:embed/>
                </p:oleObj>
              </mc:Choice>
              <mc:Fallback>
                <p:oleObj name="Equation" r:id="rId11" imgW="203112" imgH="228501" progId="Equation.DSMT4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75" y="2667000"/>
                        <a:ext cx="406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293" name="Group 110">
            <a:extLst>
              <a:ext uri="{FF2B5EF4-FFF2-40B4-BE49-F238E27FC236}">
                <a16:creationId xmlns:a16="http://schemas.microsoft.com/office/drawing/2014/main" id="{08FE0B86-73CD-499B-B9D3-BAFEE79B99CD}"/>
              </a:ext>
            </a:extLst>
          </p:cNvPr>
          <p:cNvGrpSpPr>
            <a:grpSpLocks/>
          </p:cNvGrpSpPr>
          <p:nvPr/>
        </p:nvGrpSpPr>
        <p:grpSpPr bwMode="auto">
          <a:xfrm>
            <a:off x="2459038" y="2289175"/>
            <a:ext cx="4940300" cy="2981325"/>
            <a:chOff x="1430" y="1442"/>
            <a:chExt cx="2872" cy="1878"/>
          </a:xfrm>
        </p:grpSpPr>
        <p:sp>
          <p:nvSpPr>
            <p:cNvPr id="93294" name="Text Box 111">
              <a:extLst>
                <a:ext uri="{FF2B5EF4-FFF2-40B4-BE49-F238E27FC236}">
                  <a16:creationId xmlns:a16="http://schemas.microsoft.com/office/drawing/2014/main" id="{E7609B1F-EB4C-4572-80E8-2AF024792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061"/>
              <a:ext cx="4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>
                  <a:ea typeface="宋体" panose="02010600030101010101" pitchFamily="2" charset="-122"/>
                </a:rPr>
                <a:t>P(</a:t>
              </a:r>
              <a:r>
                <a:rPr kumimoji="1" lang="en-US" altLang="zh-CN" sz="2000" i="1">
                  <a:ea typeface="宋体" panose="02010600030101010101" pitchFamily="2" charset="-122"/>
                </a:rPr>
                <a:t>u</a:t>
              </a:r>
              <a:r>
                <a:rPr kumimoji="1" lang="en-US" altLang="zh-CN" sz="2000">
                  <a:ea typeface="宋体" panose="02010600030101010101" pitchFamily="2" charset="-122"/>
                </a:rPr>
                <a:t>,0)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93295" name="Text Box 112">
              <a:extLst>
                <a:ext uri="{FF2B5EF4-FFF2-40B4-BE49-F238E27FC236}">
                  <a16:creationId xmlns:a16="http://schemas.microsoft.com/office/drawing/2014/main" id="{39895AA9-9DB3-469C-A54A-8139D7A34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2616"/>
              <a:ext cx="395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>
                  <a:ea typeface="宋体" panose="02010600030101010101" pitchFamily="2" charset="-122"/>
                </a:rPr>
                <a:t>P(0,</a:t>
              </a:r>
              <a:r>
                <a:rPr kumimoji="1" lang="en-US" altLang="zh-CN" sz="2000" i="1">
                  <a:ea typeface="宋体" panose="02010600030101010101" pitchFamily="2" charset="-122"/>
                </a:rPr>
                <a:t>v</a:t>
              </a:r>
              <a:r>
                <a:rPr kumimoji="1" lang="en-US" altLang="zh-CN" sz="2000">
                  <a:ea typeface="宋体" panose="02010600030101010101" pitchFamily="2" charset="-122"/>
                </a:rPr>
                <a:t>)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kumimoji="1"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93296" name="Line 113">
              <a:extLst>
                <a:ext uri="{FF2B5EF4-FFF2-40B4-BE49-F238E27FC236}">
                  <a16:creationId xmlns:a16="http://schemas.microsoft.com/office/drawing/2014/main" id="{412D2AF8-42A9-4317-8281-87CDEF254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09" y="2828"/>
              <a:ext cx="84" cy="2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97" name="Line 114">
              <a:extLst>
                <a:ext uri="{FF2B5EF4-FFF2-40B4-BE49-F238E27FC236}">
                  <a16:creationId xmlns:a16="http://schemas.microsoft.com/office/drawing/2014/main" id="{6A786F52-D408-493A-BF8C-9FEED644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8" y="2467"/>
              <a:ext cx="193" cy="1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3298" name="Object 115">
              <a:extLst>
                <a:ext uri="{FF2B5EF4-FFF2-40B4-BE49-F238E27FC236}">
                  <a16:creationId xmlns:a16="http://schemas.microsoft.com/office/drawing/2014/main" id="{B4ADB994-6CEF-4203-B2A2-D47B300944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6" y="1442"/>
            <a:ext cx="576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65" name="Equation" r:id="rId13" imgW="444307" imgH="203112" progId="Equation.DSMT4">
                    <p:embed/>
                  </p:oleObj>
                </mc:Choice>
                <mc:Fallback>
                  <p:oleObj name="Equation" r:id="rId13" imgW="444307" imgH="203112" progId="Equation.DSMT4">
                    <p:embed/>
                    <p:pic>
                      <p:nvPicPr>
                        <p:cNvPr id="0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6" y="1442"/>
                          <a:ext cx="576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99" name="Object 116">
              <a:extLst>
                <a:ext uri="{FF2B5EF4-FFF2-40B4-BE49-F238E27FC236}">
                  <a16:creationId xmlns:a16="http://schemas.microsoft.com/office/drawing/2014/main" id="{6E9D7635-8745-472E-8E87-45C89B8CC3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22" y="2162"/>
            <a:ext cx="480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66" name="Equation" r:id="rId15" imgW="431613" imgH="203112" progId="Equation.DSMT4">
                    <p:embed/>
                  </p:oleObj>
                </mc:Choice>
                <mc:Fallback>
                  <p:oleObj name="Equation" r:id="rId15" imgW="431613" imgH="203112" progId="Equation.DSMT4">
                    <p:embed/>
                    <p:pic>
                      <p:nvPicPr>
                        <p:cNvPr id="0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2" y="2162"/>
                          <a:ext cx="480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300" name="Line 117">
              <a:extLst>
                <a:ext uri="{FF2B5EF4-FFF2-40B4-BE49-F238E27FC236}">
                  <a16:creationId xmlns:a16="http://schemas.microsoft.com/office/drawing/2014/main" id="{BD7BEE0B-E858-489C-9C83-D84E3F021A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1632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01" name="Line 118">
              <a:extLst>
                <a:ext uri="{FF2B5EF4-FFF2-40B4-BE49-F238E27FC236}">
                  <a16:creationId xmlns:a16="http://schemas.microsoft.com/office/drawing/2014/main" id="{B51FA04C-9028-444D-97FB-650D163CEF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235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0" name="Rectangle 118">
            <a:extLst>
              <a:ext uri="{FF2B5EF4-FFF2-40B4-BE49-F238E27FC236}">
                <a16:creationId xmlns:a16="http://schemas.microsoft.com/office/drawing/2014/main" id="{FBC17868-1926-4E2D-AB0A-A8395377A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76200"/>
            <a:ext cx="949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参数曲面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>
            <a:extLst>
              <a:ext uri="{FF2B5EF4-FFF2-40B4-BE49-F238E27FC236}">
                <a16:creationId xmlns:a16="http://schemas.microsoft.com/office/drawing/2014/main" id="{F3774379-F13D-4485-B4D8-17EEF014F79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65213"/>
            <a:ext cx="9250363" cy="5335587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双三次参数曲面是三次参数曲线的推广</a:t>
            </a:r>
            <a:r>
              <a:rPr lang="en-US" altLang="zh-CN">
                <a:ea typeface="宋体" panose="02010600030101010101" pitchFamily="2" charset="-122"/>
              </a:rPr>
              <a:t>.</a:t>
            </a:r>
          </a:p>
          <a:p>
            <a:pPr eaLnBrk="1" hangingPunct="1">
              <a:buFontTx/>
              <a:buNone/>
            </a:pPr>
            <a:r>
              <a:rPr lang="zh-CN" altLang="en-US">
                <a:ea typeface="宋体" panose="02010600030101010101" pitchFamily="2" charset="-122"/>
              </a:rPr>
              <a:t> </a:t>
            </a: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若允许</a:t>
            </a:r>
            <a:r>
              <a:rPr lang="en-US" altLang="zh-CN">
                <a:ea typeface="宋体" panose="02010600030101010101" pitchFamily="2" charset="-122"/>
              </a:rPr>
              <a:t>G</a:t>
            </a:r>
            <a:r>
              <a:rPr lang="zh-CN" altLang="en-US">
                <a:ea typeface="宋体" panose="02010600030101010101" pitchFamily="2" charset="-122"/>
              </a:rPr>
              <a:t>中的点在三维空间以</a:t>
            </a:r>
            <a:r>
              <a:rPr lang="en-US" altLang="zh-CN">
                <a:ea typeface="宋体" panose="02010600030101010101" pitchFamily="2" charset="-122"/>
              </a:rPr>
              <a:t>v</a:t>
            </a:r>
            <a:r>
              <a:rPr lang="zh-CN" altLang="en-US">
                <a:ea typeface="宋体" panose="02010600030101010101" pitchFamily="2" charset="-122"/>
              </a:rPr>
              <a:t>为参数的路径运动，则有</a:t>
            </a:r>
          </a:p>
          <a:p>
            <a:pPr eaLnBrk="1" hangingPunct="1"/>
            <a:endParaRPr lang="zh-CN" altLang="en-US" sz="2800" b="1">
              <a:ea typeface="宋体" panose="02010600030101010101" pitchFamily="2" charset="-122"/>
            </a:endParaRPr>
          </a:p>
          <a:p>
            <a:pPr eaLnBrk="1" hangingPunct="1"/>
            <a:endParaRPr lang="zh-CN" altLang="en-US" sz="2800" b="1">
              <a:ea typeface="宋体" panose="02010600030101010101" pitchFamily="2" charset="-122"/>
            </a:endParaRPr>
          </a:p>
        </p:txBody>
      </p:sp>
      <p:sp>
        <p:nvSpPr>
          <p:cNvPr id="94211" name="灯片编号占位符 7">
            <a:extLst>
              <a:ext uri="{FF2B5EF4-FFF2-40B4-BE49-F238E27FC236}">
                <a16:creationId xmlns:a16="http://schemas.microsoft.com/office/drawing/2014/main" id="{D6EE6617-29FC-4718-81BA-EF9003FC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04E3E5-6872-4A94-8B77-27B94FC7CE82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graphicFrame>
        <p:nvGraphicFramePr>
          <p:cNvPr id="94212" name="Object 5">
            <a:extLst>
              <a:ext uri="{FF2B5EF4-FFF2-40B4-BE49-F238E27FC236}">
                <a16:creationId xmlns:a16="http://schemas.microsoft.com/office/drawing/2014/main" id="{41DE8DC4-1D20-4198-ABE3-BB46E5B41A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0413" y="3505200"/>
          <a:ext cx="5175250" cy="238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1" name="Equation" r:id="rId3" imgW="2044700" imgH="939800" progId="Equation.DSMT4">
                  <p:embed/>
                </p:oleObj>
              </mc:Choice>
              <mc:Fallback>
                <p:oleObj name="Equation" r:id="rId3" imgW="2044700" imgH="93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3505200"/>
                        <a:ext cx="5175250" cy="2382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3" name="Object 4">
            <a:extLst>
              <a:ext uri="{FF2B5EF4-FFF2-40B4-BE49-F238E27FC236}">
                <a16:creationId xmlns:a16="http://schemas.microsoft.com/office/drawing/2014/main" id="{77768636-DF3E-4697-B169-371F4A6D1E2B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36825" y="1589088"/>
          <a:ext cx="6802438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2" name="Equation" r:id="rId5" imgW="2616200" imgH="279400" progId="Equation.DSMT4">
                  <p:embed/>
                </p:oleObj>
              </mc:Choice>
              <mc:Fallback>
                <p:oleObj name="Equation" r:id="rId5" imgW="2616200" imgH="279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5" y="1589088"/>
                        <a:ext cx="6802438" cy="725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4" name="Object 6">
            <a:extLst>
              <a:ext uri="{FF2B5EF4-FFF2-40B4-BE49-F238E27FC236}">
                <a16:creationId xmlns:a16="http://schemas.microsoft.com/office/drawing/2014/main" id="{A73B78C9-09C6-482B-9CC2-21C9D6287F12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6216650" y="4152900"/>
          <a:ext cx="342265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3" name="Visio" r:id="rId7" imgW="3033211" imgH="1784186" progId="Visio.Drawing.11">
                  <p:embed/>
                </p:oleObj>
              </mc:Choice>
              <mc:Fallback>
                <p:oleObj name="Visio" r:id="rId7" imgW="3033211" imgH="1784186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650" y="4152900"/>
                        <a:ext cx="3422650" cy="2012950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bg2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AutoShape 7">
            <a:extLst>
              <a:ext uri="{FF2B5EF4-FFF2-40B4-BE49-F238E27FC236}">
                <a16:creationId xmlns:a16="http://schemas.microsoft.com/office/drawing/2014/main" id="{8964DDF2-DDB4-48B8-9BEF-606F7059B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5705475"/>
            <a:ext cx="3276600" cy="1152525"/>
          </a:xfrm>
          <a:prstGeom prst="wedgeRoundRectCallout">
            <a:avLst>
              <a:gd name="adj1" fmla="val 65019"/>
              <a:gd name="adj2" fmla="val -117907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320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双三次参数曲面一般形式？</a:t>
            </a:r>
          </a:p>
        </p:txBody>
      </p:sp>
      <p:sp>
        <p:nvSpPr>
          <p:cNvPr id="94216" name="Rectangle 8">
            <a:extLst>
              <a:ext uri="{FF2B5EF4-FFF2-40B4-BE49-F238E27FC236}">
                <a16:creationId xmlns:a16="http://schemas.microsoft.com/office/drawing/2014/main" id="{5A466AC1-4938-44C8-A830-BB571A7F0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双三次参数曲面</a:t>
            </a: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5">
            <a:extLst>
              <a:ext uri="{FF2B5EF4-FFF2-40B4-BE49-F238E27FC236}">
                <a16:creationId xmlns:a16="http://schemas.microsoft.com/office/drawing/2014/main" id="{58EEEF8F-E3A2-4D0F-8772-00CBEE0D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34C54-343D-437E-B744-0602C5E55D04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BF8665F8-40B4-427A-8B71-2F04F92DF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曲线曲面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0AB16C27-9CCA-4C35-AD11-CB4A2C3543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曲线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曲面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 dirty="0">
                <a:ea typeface="宋体" panose="02010600030101010101" pitchFamily="2" charset="-122"/>
              </a:rPr>
              <a:t>参数曲面</a:t>
            </a:r>
          </a:p>
          <a:p>
            <a:pPr lvl="1" eaLnBrk="1" hangingPunct="1"/>
            <a:r>
              <a:rPr lang="en-US" altLang="zh-CN" sz="3200" dirty="0">
                <a:solidFill>
                  <a:schemeClr val="accent2"/>
                </a:solidFill>
                <a:ea typeface="宋体" panose="02010600030101010101" pitchFamily="2" charset="-122"/>
              </a:rPr>
              <a:t>Bezier </a:t>
            </a:r>
            <a:r>
              <a:rPr lang="zh-CN" altLang="en-US" sz="3200" dirty="0">
                <a:solidFill>
                  <a:schemeClr val="accent2"/>
                </a:solidFill>
                <a:ea typeface="宋体" panose="02010600030101010101" pitchFamily="2" charset="-122"/>
              </a:rPr>
              <a:t>曲面</a:t>
            </a:r>
          </a:p>
          <a:p>
            <a:pPr lvl="1" eaLnBrk="1" hangingPunct="1"/>
            <a:r>
              <a:rPr lang="en-US" altLang="zh-CN" sz="3200" dirty="0">
                <a:ea typeface="宋体" panose="02010600030101010101" pitchFamily="2" charset="-122"/>
              </a:rPr>
              <a:t>B-Spline </a:t>
            </a:r>
            <a:r>
              <a:rPr lang="zh-CN" altLang="en-US" sz="3200" dirty="0">
                <a:ea typeface="宋体" panose="02010600030101010101" pitchFamily="2" charset="-122"/>
              </a:rPr>
              <a:t>曲面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5" name="Picture 2" descr="https://timgsa.baidu.com/timg?image&amp;quality=80&amp;size=b9999_10000&amp;sec=1513615915582&amp;di=37866083e2fb756264837284ff84650a&amp;imgtype=0&amp;src=http%3A%2F%2Fwww.mfcad.com%2Fuploads%2Fallimg%2F110617%2F33818-11061G04605U2.jpg">
            <a:extLst>
              <a:ext uri="{FF2B5EF4-FFF2-40B4-BE49-F238E27FC236}">
                <a16:creationId xmlns:a16="http://schemas.microsoft.com/office/drawing/2014/main" id="{75C9F945-520A-49DC-8FDF-ADF7CBBE5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22" y="3056021"/>
            <a:ext cx="3853332" cy="3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灯片编号占位符 7">
            <a:extLst>
              <a:ext uri="{FF2B5EF4-FFF2-40B4-BE49-F238E27FC236}">
                <a16:creationId xmlns:a16="http://schemas.microsoft.com/office/drawing/2014/main" id="{BD5FB4D5-0A0A-4BA0-A063-7ED74E2E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D51067-3617-4D4C-B5F4-8251CDC97EE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1FB7B62-DC6D-4A70-8DB2-FFD2D6DC0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曲面</a:t>
            </a:r>
          </a:p>
        </p:txBody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A3F793D8-6B05-4390-8F3A-28369388B08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22350"/>
            <a:ext cx="4670425" cy="5378450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Bezier</a:t>
            </a:r>
            <a:r>
              <a:rPr lang="zh-CN" altLang="en-US" sz="2800">
                <a:ea typeface="宋体" panose="02010600030101010101" pitchFamily="2" charset="-122"/>
              </a:rPr>
              <a:t>曲线</a:t>
            </a:r>
            <a:r>
              <a:rPr lang="en-US" altLang="zh-CN" sz="2800">
                <a:ea typeface="宋体" panose="02010600030101010101" pitchFamily="2" charset="-122"/>
              </a:rPr>
              <a:t>:</a:t>
            </a: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Bezier</a:t>
            </a:r>
            <a:r>
              <a:rPr lang="zh-CN" altLang="en-US" sz="2800">
                <a:ea typeface="宋体" panose="02010600030101010101" pitchFamily="2" charset="-122"/>
              </a:rPr>
              <a:t>曲面</a:t>
            </a:r>
            <a:r>
              <a:rPr lang="en-US" altLang="zh-CN" sz="2800">
                <a:ea typeface="宋体" panose="02010600030101010101" pitchFamily="2" charset="-122"/>
              </a:rPr>
              <a:t>:</a:t>
            </a:r>
          </a:p>
          <a:p>
            <a:pPr eaLnBrk="1" hangingPunct="1">
              <a:buFontTx/>
              <a:buNone/>
            </a:pPr>
            <a:endParaRPr lang="en-US" altLang="zh-CN" sz="2800">
              <a:ea typeface="宋体" panose="02010600030101010101" pitchFamily="2" charset="-122"/>
            </a:endParaRPr>
          </a:p>
        </p:txBody>
      </p:sp>
      <p:graphicFrame>
        <p:nvGraphicFramePr>
          <p:cNvPr id="96261" name="Object 4">
            <a:extLst>
              <a:ext uri="{FF2B5EF4-FFF2-40B4-BE49-F238E27FC236}">
                <a16:creationId xmlns:a16="http://schemas.microsoft.com/office/drawing/2014/main" id="{4C76339B-E342-4EC7-8304-A721AEC9B664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6269038" y="1987550"/>
          <a:ext cx="227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7" name="Equation" r:id="rId3" imgW="2273300" imgH="977900" progId="Equation.DSMT4">
                  <p:embed/>
                </p:oleObj>
              </mc:Choice>
              <mc:Fallback>
                <p:oleObj name="Equation" r:id="rId3" imgW="2273300" imgH="977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38" y="1987550"/>
                        <a:ext cx="2273300" cy="977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2" name="Object 5">
            <a:extLst>
              <a:ext uri="{FF2B5EF4-FFF2-40B4-BE49-F238E27FC236}">
                <a16:creationId xmlns:a16="http://schemas.microsoft.com/office/drawing/2014/main" id="{B928AE43-6A02-4833-87C2-1B6F3C26D4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1938" y="4105275"/>
          <a:ext cx="6667500" cy="260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8" name="Equation" r:id="rId5" imgW="2501900" imgH="977900" progId="Equation.DSMT4">
                  <p:embed/>
                </p:oleObj>
              </mc:Choice>
              <mc:Fallback>
                <p:oleObj name="Equation" r:id="rId5" imgW="2501900" imgH="977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4105275"/>
                        <a:ext cx="6667500" cy="2605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Object 6">
            <a:extLst>
              <a:ext uri="{FF2B5EF4-FFF2-40B4-BE49-F238E27FC236}">
                <a16:creationId xmlns:a16="http://schemas.microsoft.com/office/drawing/2014/main" id="{3F1FCD7E-01E4-4DB3-A84C-2AA35A09E5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5463" y="1174750"/>
          <a:ext cx="5330825" cy="239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9" name="Equation" r:id="rId7" imgW="2171700" imgH="977900" progId="Equation.DSMT4">
                  <p:embed/>
                </p:oleObj>
              </mc:Choice>
              <mc:Fallback>
                <p:oleObj name="Equation" r:id="rId7" imgW="2171700" imgH="977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463" y="1174750"/>
                        <a:ext cx="5330825" cy="2398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4" name="Object 7">
            <a:extLst>
              <a:ext uri="{FF2B5EF4-FFF2-40B4-BE49-F238E27FC236}">
                <a16:creationId xmlns:a16="http://schemas.microsoft.com/office/drawing/2014/main" id="{E85AB56E-24BB-4AED-9EE1-A4618C8447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638" y="1630363"/>
          <a:ext cx="3240087" cy="241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0" name="Visio" r:id="rId9" imgW="2015669" imgH="1500604" progId="Visio.Drawing.11">
                  <p:embed/>
                </p:oleObj>
              </mc:Choice>
              <mc:Fallback>
                <p:oleObj name="Visio" r:id="rId9" imgW="2015669" imgH="1500604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1630363"/>
                        <a:ext cx="3240087" cy="241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>
            <a:extLst>
              <a:ext uri="{FF2B5EF4-FFF2-40B4-BE49-F238E27FC236}">
                <a16:creationId xmlns:a16="http://schemas.microsoft.com/office/drawing/2014/main" id="{221C42ED-747D-4EE9-A04B-7EB1AE36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B6E010-3CD1-43E7-85E2-3BE8CEAA2056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1B4B6955-AA1F-49B9-9BD3-7AB1A787BB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基本理论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D3E63B4-7791-4A41-8E33-EFDAF154A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650" y="1004888"/>
            <a:ext cx="9493250" cy="553085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背景：根据实验、观测或数值计算获得的数据来绘制出一条光滑的曲线，以描述事物的各种规律。</a:t>
            </a: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拟合：对已经存在的离散点列构造出尽可能光滑的曲线或曲面，用以直观（而忠实）地反映出实验特性、变化规律和趋势等。</a:t>
            </a:r>
          </a:p>
        </p:txBody>
      </p:sp>
      <p:pic>
        <p:nvPicPr>
          <p:cNvPr id="11269" name="Picture 4">
            <a:extLst>
              <a:ext uri="{FF2B5EF4-FFF2-40B4-BE49-F238E27FC236}">
                <a16:creationId xmlns:a16="http://schemas.microsoft.com/office/drawing/2014/main" id="{62F7EDD3-AFB4-45C3-A599-3984F363D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3883025"/>
            <a:ext cx="7726363" cy="228758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灯片编号占位符 6">
            <a:extLst>
              <a:ext uri="{FF2B5EF4-FFF2-40B4-BE49-F238E27FC236}">
                <a16:creationId xmlns:a16="http://schemas.microsoft.com/office/drawing/2014/main" id="{628D69E2-872D-46AE-914B-0465A406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5752DE-0078-431E-A0B8-6D7886A638D1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90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3473D70-A372-4FB7-B195-723359F71E9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65213"/>
            <a:ext cx="9356725" cy="5335587"/>
          </a:xfrm>
        </p:spPr>
        <p:txBody>
          <a:bodyPr/>
          <a:lstStyle/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若允许</a:t>
            </a:r>
            <a:r>
              <a:rPr lang="en-US" altLang="zh-CN" sz="2800">
                <a:ea typeface="宋体" panose="02010600030101010101" pitchFamily="2" charset="-122"/>
              </a:rPr>
              <a:t>G</a:t>
            </a:r>
            <a:r>
              <a:rPr lang="zh-CN" altLang="en-US" sz="2800">
                <a:ea typeface="宋体" panose="02010600030101010101" pitchFamily="2" charset="-122"/>
              </a:rPr>
              <a:t>中的点在三维空间以</a:t>
            </a:r>
            <a:r>
              <a:rPr lang="en-US" altLang="zh-CN" sz="2800">
                <a:ea typeface="宋体" panose="02010600030101010101" pitchFamily="2" charset="-122"/>
              </a:rPr>
              <a:t>v</a:t>
            </a:r>
            <a:r>
              <a:rPr lang="zh-CN" altLang="en-US" sz="2800">
                <a:ea typeface="宋体" panose="02010600030101010101" pitchFamily="2" charset="-122"/>
              </a:rPr>
              <a:t>为参数的路径运动，则有</a:t>
            </a:r>
          </a:p>
          <a:p>
            <a:pPr eaLnBrk="1" hangingPunct="1"/>
            <a:endParaRPr lang="zh-CN" altLang="en-US" sz="2800" b="1">
              <a:ea typeface="宋体" panose="02010600030101010101" pitchFamily="2" charset="-122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39F84BC1-7268-4DC7-9DCE-8140C1B87F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125" y="1671638"/>
          <a:ext cx="6999288" cy="484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3" name="Equation" r:id="rId3" imgW="3403600" imgH="2349500" progId="Equation.DSMT4">
                  <p:embed/>
                </p:oleObj>
              </mc:Choice>
              <mc:Fallback>
                <p:oleObj name="Equation" r:id="rId3" imgW="3403600" imgH="2349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" y="1671638"/>
                        <a:ext cx="6999288" cy="4840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Object 5">
            <a:extLst>
              <a:ext uri="{FF2B5EF4-FFF2-40B4-BE49-F238E27FC236}">
                <a16:creationId xmlns:a16="http://schemas.microsoft.com/office/drawing/2014/main" id="{12424FF4-5D0E-4B2A-8496-520258CEBDA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497513" y="3071813"/>
          <a:ext cx="4321175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4" name="Visio" r:id="rId5" imgW="3736956" imgH="2854554" progId="Visio.Drawing.11">
                  <p:embed/>
                </p:oleObj>
              </mc:Choice>
              <mc:Fallback>
                <p:oleObj name="Visio" r:id="rId5" imgW="3736956" imgH="2854554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3071813"/>
                        <a:ext cx="4321175" cy="330041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bg2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6" name="Rectangle 6">
            <a:extLst>
              <a:ext uri="{FF2B5EF4-FFF2-40B4-BE49-F238E27FC236}">
                <a16:creationId xmlns:a16="http://schemas.microsoft.com/office/drawing/2014/main" id="{8A22F4F3-0557-4A8A-B057-F7AADD8E2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双三次参数曲面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5">
            <a:extLst>
              <a:ext uri="{FF2B5EF4-FFF2-40B4-BE49-F238E27FC236}">
                <a16:creationId xmlns:a16="http://schemas.microsoft.com/office/drawing/2014/main" id="{89032064-B1BD-451F-BAD5-1439FF0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B4C384-5D77-42FB-B4B1-57DDC97DA416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91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graphicFrame>
        <p:nvGraphicFramePr>
          <p:cNvPr id="98307" name="Object 2">
            <a:extLst>
              <a:ext uri="{FF2B5EF4-FFF2-40B4-BE49-F238E27FC236}">
                <a16:creationId xmlns:a16="http://schemas.microsoft.com/office/drawing/2014/main" id="{F8C0F48E-3F5A-487E-BD7E-CAE12AFBF6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6875" y="1014413"/>
          <a:ext cx="6324600" cy="527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6" name="Visio" r:id="rId3" imgW="3736956" imgH="2861778" progId="Visio.Drawing.11">
                  <p:embed/>
                </p:oleObj>
              </mc:Choice>
              <mc:Fallback>
                <p:oleObj name="Visio" r:id="rId3" imgW="3736956" imgH="286177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1014413"/>
                        <a:ext cx="6324600" cy="52784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5">
            <a:extLst>
              <a:ext uri="{FF2B5EF4-FFF2-40B4-BE49-F238E27FC236}">
                <a16:creationId xmlns:a16="http://schemas.microsoft.com/office/drawing/2014/main" id="{64D77A38-C33A-4BFA-82CD-DFBEDD8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B6707F-3556-4154-8DD1-6534485B30E1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92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0D8D7826-0864-4441-9044-6648010C1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 </a:t>
            </a:r>
          </a:p>
        </p:txBody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EE09CF9E-41D1-455E-BF19-EAFE93E92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9238" y="1303338"/>
            <a:ext cx="1357312" cy="708025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其中</a:t>
            </a:r>
          </a:p>
        </p:txBody>
      </p:sp>
      <p:graphicFrame>
        <p:nvGraphicFramePr>
          <p:cNvPr id="99333" name="Object 4">
            <a:extLst>
              <a:ext uri="{FF2B5EF4-FFF2-40B4-BE49-F238E27FC236}">
                <a16:creationId xmlns:a16="http://schemas.microsoft.com/office/drawing/2014/main" id="{9FA58453-BB73-4726-A0AE-CCC300A49C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7250" y="1073150"/>
          <a:ext cx="48275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8" name="Equation" r:id="rId3" imgW="1435100" imgH="241300" progId="Equation.DSMT4">
                  <p:embed/>
                </p:oleObj>
              </mc:Choice>
              <mc:Fallback>
                <p:oleObj name="Equation" r:id="rId3" imgW="14351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0" y="1073150"/>
                        <a:ext cx="4827588" cy="739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4" name="Object 5">
            <a:extLst>
              <a:ext uri="{FF2B5EF4-FFF2-40B4-BE49-F238E27FC236}">
                <a16:creationId xmlns:a16="http://schemas.microsoft.com/office/drawing/2014/main" id="{95EE44CE-A824-49D3-B560-D6681AF219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2188" y="2314575"/>
          <a:ext cx="34671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9" r:id="rId5" imgW="1244600" imgH="228600" progId="Equation.3">
                  <p:embed/>
                </p:oleObj>
              </mc:Choice>
              <mc:Fallback>
                <p:oleObj r:id="rId5" imgW="1244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2314575"/>
                        <a:ext cx="3467100" cy="585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5" name="Object 6">
            <a:extLst>
              <a:ext uri="{FF2B5EF4-FFF2-40B4-BE49-F238E27FC236}">
                <a16:creationId xmlns:a16="http://schemas.microsoft.com/office/drawing/2014/main" id="{6EAFD479-B571-410F-B7D1-B13EE755D7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3188" y="2259013"/>
          <a:ext cx="319881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0" r:id="rId7" imgW="1181100" imgH="228600" progId="Equation.3">
                  <p:embed/>
                </p:oleObj>
              </mc:Choice>
              <mc:Fallback>
                <p:oleObj r:id="rId7" imgW="11811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3188" y="2259013"/>
                        <a:ext cx="3198812" cy="619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6" name="Object 7">
            <a:extLst>
              <a:ext uri="{FF2B5EF4-FFF2-40B4-BE49-F238E27FC236}">
                <a16:creationId xmlns:a16="http://schemas.microsoft.com/office/drawing/2014/main" id="{3EC6C2AE-A431-419C-AF7A-A357305858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" y="3470275"/>
          <a:ext cx="3962400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1" r:id="rId9" imgW="1638300" imgH="914400" progId="Equation.3">
                  <p:embed/>
                </p:oleObj>
              </mc:Choice>
              <mc:Fallback>
                <p:oleObj r:id="rId9" imgW="163830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3470275"/>
                        <a:ext cx="3962400" cy="22113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7" name="Object 8">
            <a:extLst>
              <a:ext uri="{FF2B5EF4-FFF2-40B4-BE49-F238E27FC236}">
                <a16:creationId xmlns:a16="http://schemas.microsoft.com/office/drawing/2014/main" id="{A4A5E1E7-C7D3-4425-8C0B-87E26EE024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3188" y="3429000"/>
          <a:ext cx="4160837" cy="233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2" name="Equation" r:id="rId11" imgW="1676400" imgH="939800" progId="Equation.DSMT4">
                  <p:embed/>
                </p:oleObj>
              </mc:Choice>
              <mc:Fallback>
                <p:oleObj name="Equation" r:id="rId11" imgW="1676400" imgH="939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3429000"/>
                        <a:ext cx="4160837" cy="2332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5">
            <a:extLst>
              <a:ext uri="{FF2B5EF4-FFF2-40B4-BE49-F238E27FC236}">
                <a16:creationId xmlns:a16="http://schemas.microsoft.com/office/drawing/2014/main" id="{628CC530-4164-4A51-9145-37E50753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5E8A9D-7C44-4924-8489-6B551A33D246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0678B3C-4607-42AB-BE6A-256CA1EC45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曲面</a:t>
            </a:r>
          </a:p>
        </p:txBody>
      </p:sp>
      <p:pic>
        <p:nvPicPr>
          <p:cNvPr id="100356" name="Picture 3">
            <a:extLst>
              <a:ext uri="{FF2B5EF4-FFF2-40B4-BE49-F238E27FC236}">
                <a16:creationId xmlns:a16="http://schemas.microsoft.com/office/drawing/2014/main" id="{3576FF2E-1F9F-4DA2-A8A3-84724E990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5" y="1179513"/>
            <a:ext cx="3506788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Picture 4" descr="bicubicbezierbasisfunctions">
            <a:extLst>
              <a:ext uri="{FF2B5EF4-FFF2-40B4-BE49-F238E27FC236}">
                <a16:creationId xmlns:a16="http://schemas.microsoft.com/office/drawing/2014/main" id="{DEE5FD34-2B28-4018-86B7-92168086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3455988"/>
            <a:ext cx="3741738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8" name="Picture 5" descr="bezierbasisfunctions">
            <a:extLst>
              <a:ext uri="{FF2B5EF4-FFF2-40B4-BE49-F238E27FC236}">
                <a16:creationId xmlns:a16="http://schemas.microsoft.com/office/drawing/2014/main" id="{45F88C3D-1853-4F88-8C78-7BEFB69C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125538"/>
            <a:ext cx="198755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9" name="Text Box 6">
            <a:extLst>
              <a:ext uri="{FF2B5EF4-FFF2-40B4-BE49-F238E27FC236}">
                <a16:creationId xmlns:a16="http://schemas.microsoft.com/office/drawing/2014/main" id="{DABF7C0E-0B01-43E0-898B-793AA36CC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2816225"/>
            <a:ext cx="4502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Curve Basis Functions</a:t>
            </a:r>
          </a:p>
        </p:txBody>
      </p:sp>
      <p:sp>
        <p:nvSpPr>
          <p:cNvPr id="100360" name="Text Box 7">
            <a:extLst>
              <a:ext uri="{FF2B5EF4-FFF2-40B4-BE49-F238E27FC236}">
                <a16:creationId xmlns:a16="http://schemas.microsoft.com/office/drawing/2014/main" id="{5DF3D2CB-BA4B-4305-999E-265C2B21F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6210300"/>
            <a:ext cx="4667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Surface Basis Functions</a:t>
            </a:r>
          </a:p>
        </p:txBody>
      </p:sp>
      <p:sp>
        <p:nvSpPr>
          <p:cNvPr id="1001480" name="AutoShape 8">
            <a:extLst>
              <a:ext uri="{FF2B5EF4-FFF2-40B4-BE49-F238E27FC236}">
                <a16:creationId xmlns:a16="http://schemas.microsoft.com/office/drawing/2014/main" id="{8C8FE32B-0484-4F2E-88F7-7D2D41856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5" y="269875"/>
            <a:ext cx="2293938" cy="1152525"/>
          </a:xfrm>
          <a:prstGeom prst="wedgeRoundRectCallout">
            <a:avLst>
              <a:gd name="adj1" fmla="val -82111"/>
              <a:gd name="adj2" fmla="val 74657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3200">
                <a:solidFill>
                  <a:schemeClr val="accent2"/>
                </a:solidFill>
                <a:latin typeface="宋体" pitchFamily="2" charset="-122"/>
                <a:ea typeface="宋体" pitchFamily="2" charset="-122"/>
              </a:rPr>
              <a:t>多少个基函数？</a:t>
            </a:r>
          </a:p>
        </p:txBody>
      </p:sp>
      <p:sp>
        <p:nvSpPr>
          <p:cNvPr id="100362" name="Text Box 9">
            <a:extLst>
              <a:ext uri="{FF2B5EF4-FFF2-40B4-BE49-F238E27FC236}">
                <a16:creationId xmlns:a16="http://schemas.microsoft.com/office/drawing/2014/main" id="{FA59953F-CD99-47F2-AD47-12DC9B668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0675" y="6278563"/>
            <a:ext cx="1104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ea typeface="宋体" panose="02010600030101010101" pitchFamily="2" charset="-122"/>
              </a:rPr>
              <a:t>演示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48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灯片编号占位符 5">
            <a:extLst>
              <a:ext uri="{FF2B5EF4-FFF2-40B4-BE49-F238E27FC236}">
                <a16:creationId xmlns:a16="http://schemas.microsoft.com/office/drawing/2014/main" id="{F5D37DEA-28C3-49B8-B4C9-37B16301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82E97F-3AE7-4F5C-9BDB-6D39E5D816E4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6F64FDFF-C9B8-4BE5-98A8-637635E15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3725" y="1035050"/>
            <a:ext cx="8420100" cy="175260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en-US" altLang="zh-CN" sz="2800" b="1">
                <a:ea typeface="黑体" panose="02010609060101010101" pitchFamily="49" charset="-122"/>
              </a:rPr>
              <a:t>Bezier</a:t>
            </a:r>
            <a:r>
              <a:rPr lang="zh-CN" altLang="en-US" sz="2800" b="1">
                <a:ea typeface="黑体" panose="02010609060101010101" pitchFamily="49" charset="-122"/>
              </a:rPr>
              <a:t>曲面</a:t>
            </a:r>
            <a:r>
              <a:rPr lang="zh-CN" altLang="en-US" sz="2800" b="1">
                <a:ea typeface="宋体" panose="02010600030101010101" pitchFamily="2" charset="-122"/>
              </a:rPr>
              <a:t>定义</a:t>
            </a:r>
            <a:r>
              <a:rPr lang="zh-CN" altLang="en-US" sz="2800"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C80FA9BB-46DE-406F-8F70-066B3C373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2433638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01381" name="Object 4">
            <a:extLst>
              <a:ext uri="{FF2B5EF4-FFF2-40B4-BE49-F238E27FC236}">
                <a16:creationId xmlns:a16="http://schemas.microsoft.com/office/drawing/2014/main" id="{806A31C0-96D1-4AE1-B060-14F069A5EE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0513" y="1741488"/>
          <a:ext cx="6604000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1" name="Equation" r:id="rId3" imgW="2400300" imgH="685800" progId="Equation.3">
                  <p:embed/>
                </p:oleObj>
              </mc:Choice>
              <mc:Fallback>
                <p:oleObj name="Equation" r:id="rId3" imgW="2400300" imgH="685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1741488"/>
                        <a:ext cx="6604000" cy="1757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Rectangle 5">
            <a:extLst>
              <a:ext uri="{FF2B5EF4-FFF2-40B4-BE49-F238E27FC236}">
                <a16:creationId xmlns:a16="http://schemas.microsoft.com/office/drawing/2014/main" id="{8A549F84-9B8A-4693-B627-1AC074C62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3671888"/>
            <a:ext cx="84201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buFontTx/>
              <a:buNone/>
            </a:pPr>
            <a:r>
              <a:rPr kumimoji="1" lang="en-US" altLang="zh-CN" sz="2800">
                <a:ea typeface="宋体" panose="02010600030101010101" pitchFamily="2" charset="-122"/>
              </a:rPr>
              <a:t>BENi,m(u)</a:t>
            </a:r>
            <a:r>
              <a:rPr kumimoji="1" lang="zh-CN" altLang="en-US" sz="2800">
                <a:ea typeface="宋体" panose="02010600030101010101" pitchFamily="2" charset="-122"/>
              </a:rPr>
              <a:t>与</a:t>
            </a:r>
            <a:r>
              <a:rPr kumimoji="1" lang="en-US" altLang="zh-CN" sz="2800">
                <a:ea typeface="宋体" panose="02010600030101010101" pitchFamily="2" charset="-122"/>
              </a:rPr>
              <a:t>BENj,n(v)</a:t>
            </a:r>
            <a:r>
              <a:rPr kumimoji="1" lang="zh-CN" altLang="en-US" sz="2800">
                <a:ea typeface="宋体" panose="02010600030101010101" pitchFamily="2" charset="-122"/>
              </a:rPr>
              <a:t>是</a:t>
            </a:r>
            <a:r>
              <a:rPr kumimoji="1" lang="en-US" altLang="zh-CN" sz="2800" b="1">
                <a:ea typeface="宋体" panose="02010600030101010101" pitchFamily="2" charset="-122"/>
              </a:rPr>
              <a:t>Bernstein</a:t>
            </a:r>
            <a:r>
              <a:rPr kumimoji="1" lang="zh-CN" altLang="en-US" sz="2800" b="1">
                <a:ea typeface="宋体" panose="02010600030101010101" pitchFamily="2" charset="-122"/>
              </a:rPr>
              <a:t>基函数</a:t>
            </a:r>
            <a:r>
              <a:rPr kumimoji="1" lang="zh-CN" altLang="en-US" sz="2800">
                <a:ea typeface="宋体" panose="02010600030101010101" pitchFamily="2" charset="-122"/>
              </a:rPr>
              <a:t>： </a:t>
            </a:r>
            <a:r>
              <a:rPr kumimoji="1" lang="zh-CN" altLang="en-US">
                <a:ea typeface="宋体" panose="02010600030101010101" pitchFamily="2" charset="-122"/>
              </a:rPr>
              <a:t> </a:t>
            </a:r>
          </a:p>
        </p:txBody>
      </p:sp>
      <p:graphicFrame>
        <p:nvGraphicFramePr>
          <p:cNvPr id="101383" name="Object 6">
            <a:extLst>
              <a:ext uri="{FF2B5EF4-FFF2-40B4-BE49-F238E27FC236}">
                <a16:creationId xmlns:a16="http://schemas.microsoft.com/office/drawing/2014/main" id="{24FD1BEE-1243-4CD7-A597-79BD3BEC2D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2038" y="4379913"/>
          <a:ext cx="45720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2" r:id="rId5" imgW="1828800" imgH="533400" progId="Equation.3">
                  <p:embed/>
                </p:oleObj>
              </mc:Choice>
              <mc:Fallback>
                <p:oleObj r:id="rId5" imgW="1828800" imgH="533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038" y="4379913"/>
                        <a:ext cx="4572000" cy="1333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4" name="Rectangle 7">
            <a:extLst>
              <a:ext uri="{FF2B5EF4-FFF2-40B4-BE49-F238E27FC236}">
                <a16:creationId xmlns:a16="http://schemas.microsoft.com/office/drawing/2014/main" id="{CB57C2B2-CA71-4209-89AA-1A5C49543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曲面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灯片编号占位符 5">
            <a:extLst>
              <a:ext uri="{FF2B5EF4-FFF2-40B4-BE49-F238E27FC236}">
                <a16:creationId xmlns:a16="http://schemas.microsoft.com/office/drawing/2014/main" id="{8F68DED7-C4F8-4F4D-ADF4-DD957F11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2A92D-267B-4B6E-A7FE-689A814D50A8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2C4B6D8B-F983-47CD-930D-D650271F4F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100" y="1108075"/>
            <a:ext cx="9493250" cy="914400"/>
          </a:xfrm>
        </p:spPr>
        <p:txBody>
          <a:bodyPr/>
          <a:lstStyle/>
          <a:p>
            <a:pPr algn="just" eaLnBrk="1" hangingPunct="1"/>
            <a:r>
              <a:rPr lang="zh-CN" altLang="en-US" sz="2800" b="1">
                <a:solidFill>
                  <a:schemeClr val="tx1"/>
                </a:solidFill>
                <a:ea typeface="宋体" panose="02010600030101010101" pitchFamily="2" charset="-122"/>
              </a:rPr>
              <a:t>双线性</a:t>
            </a:r>
            <a:r>
              <a:rPr lang="en-US" altLang="zh-CN" sz="2800" b="1">
                <a:solidFill>
                  <a:schemeClr val="tx1"/>
                </a:solidFill>
                <a:ea typeface="宋体" panose="02010600030101010101" pitchFamily="2" charset="-122"/>
              </a:rPr>
              <a:t>Bezier</a:t>
            </a:r>
            <a:r>
              <a:rPr lang="zh-CN" altLang="en-US" sz="2800" b="1">
                <a:solidFill>
                  <a:schemeClr val="tx1"/>
                </a:solidFill>
                <a:ea typeface="宋体" panose="02010600030101010101" pitchFamily="2" charset="-122"/>
              </a:rPr>
              <a:t>曲面(</a:t>
            </a:r>
            <a:r>
              <a:rPr lang="en-US" altLang="zh-CN" sz="2800" i="1">
                <a:solidFill>
                  <a:schemeClr val="tx1"/>
                </a:solidFill>
                <a:ea typeface="宋体" panose="02010600030101010101" pitchFamily="2" charset="-122"/>
              </a:rPr>
              <a:t>m=n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=1</a:t>
            </a:r>
            <a:r>
              <a:rPr lang="en-US" altLang="zh-CN" sz="2800" b="1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  <a:endParaRPr lang="en-US" altLang="zh-CN" sz="2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BAA1650-5DEC-49E1-992D-E79DB3DCC9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>
                <a:solidFill>
                  <a:srgbClr val="333333"/>
                </a:solidFill>
                <a:ea typeface="宋体" panose="02010600030101010101" pitchFamily="2" charset="-122"/>
              </a:rPr>
              <a:t> </a:t>
            </a:r>
          </a:p>
        </p:txBody>
      </p:sp>
      <p:graphicFrame>
        <p:nvGraphicFramePr>
          <p:cNvPr id="102405" name="Object 4">
            <a:extLst>
              <a:ext uri="{FF2B5EF4-FFF2-40B4-BE49-F238E27FC236}">
                <a16:creationId xmlns:a16="http://schemas.microsoft.com/office/drawing/2014/main" id="{7A9D69C2-942F-4088-8362-D5E92BF17F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2038" y="1930400"/>
          <a:ext cx="7016750" cy="190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4" name="Equation" r:id="rId3" imgW="2349500" imgH="685800" progId="Equation.3">
                  <p:embed/>
                </p:oleObj>
              </mc:Choice>
              <mc:Fallback>
                <p:oleObj name="Equation" r:id="rId3" imgW="2349500" imgH="685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1930400"/>
                        <a:ext cx="7016750" cy="1900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6" name="Object 5">
            <a:extLst>
              <a:ext uri="{FF2B5EF4-FFF2-40B4-BE49-F238E27FC236}">
                <a16:creationId xmlns:a16="http://schemas.microsoft.com/office/drawing/2014/main" id="{2EBD6BA7-4779-4552-8932-CB2C2E42C9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050" y="3857625"/>
          <a:ext cx="7240588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5" name="Equation" r:id="rId5" imgW="2286000" imgH="482600" progId="Equation.3">
                  <p:embed/>
                </p:oleObj>
              </mc:Choice>
              <mc:Fallback>
                <p:oleObj name="Equation" r:id="rId5" imgW="22860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" y="3857625"/>
                        <a:ext cx="7240588" cy="1393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7" name="Picture 6" descr="bilinearpatch">
            <a:extLst>
              <a:ext uri="{FF2B5EF4-FFF2-40B4-BE49-F238E27FC236}">
                <a16:creationId xmlns:a16="http://schemas.microsoft.com/office/drawing/2014/main" id="{04ADE193-2295-4680-AF7B-D14428BB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1"/>
          <a:stretch>
            <a:fillRect/>
          </a:stretch>
        </p:blipFill>
        <p:spPr bwMode="auto">
          <a:xfrm>
            <a:off x="6035675" y="4471988"/>
            <a:ext cx="3430588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灯片编号占位符 5">
            <a:extLst>
              <a:ext uri="{FF2B5EF4-FFF2-40B4-BE49-F238E27FC236}">
                <a16:creationId xmlns:a16="http://schemas.microsoft.com/office/drawing/2014/main" id="{CC2D0C8D-AC50-41B8-9AB7-DA350FA3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FDEA24-2EE8-4330-AC32-2810E20CFDE7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924CD989-E7EA-4F1E-AC94-E0315C5660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3213" y="1123950"/>
            <a:ext cx="8909050" cy="1524000"/>
          </a:xfrm>
        </p:spPr>
        <p:txBody>
          <a:bodyPr/>
          <a:lstStyle/>
          <a:p>
            <a:pPr algn="just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>
                <a:ea typeface="宋体" panose="02010600030101010101" pitchFamily="2" charset="-122"/>
              </a:rPr>
              <a:t>Bezier</a:t>
            </a:r>
            <a:r>
              <a:rPr lang="zh-CN" altLang="en-US" sz="2800" b="1">
                <a:ea typeface="宋体" panose="02010600030101010101" pitchFamily="2" charset="-122"/>
              </a:rPr>
              <a:t>曲面性质</a:t>
            </a:r>
            <a:r>
              <a:rPr lang="zh-CN" altLang="en-US" sz="2800">
                <a:ea typeface="宋体" panose="02010600030101010101" pitchFamily="2" charset="-122"/>
              </a:rPr>
              <a:t>：</a:t>
            </a:r>
          </a:p>
          <a:p>
            <a:pPr algn="just" eaLnBrk="1" hangingPunct="1">
              <a:lnSpc>
                <a:spcPct val="140000"/>
              </a:lnSpc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1．控制网格的四个角点正好是</a:t>
            </a:r>
            <a:r>
              <a:rPr lang="en-US" altLang="zh-CN" sz="2800">
                <a:ea typeface="宋体" panose="02010600030101010101" pitchFamily="2" charset="-122"/>
              </a:rPr>
              <a:t>Bezier</a:t>
            </a:r>
            <a:r>
              <a:rPr lang="zh-CN" altLang="en-US" sz="2800">
                <a:ea typeface="宋体" panose="02010600030101010101" pitchFamily="2" charset="-122"/>
              </a:rPr>
              <a:t>曲面的四个角点，</a:t>
            </a:r>
          </a:p>
        </p:txBody>
      </p:sp>
      <p:graphicFrame>
        <p:nvGraphicFramePr>
          <p:cNvPr id="103428" name="Object 3">
            <a:extLst>
              <a:ext uri="{FF2B5EF4-FFF2-40B4-BE49-F238E27FC236}">
                <a16:creationId xmlns:a16="http://schemas.microsoft.com/office/drawing/2014/main" id="{A3835DA4-29CA-4EE4-B2DA-E4A7A9A2D6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0538" y="2681288"/>
          <a:ext cx="6151562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8" name="Equation" r:id="rId3" imgW="1587500" imgH="419100" progId="Equation.DSMT4">
                  <p:embed/>
                </p:oleObj>
              </mc:Choice>
              <mc:Fallback>
                <p:oleObj name="Equation" r:id="rId3" imgW="15875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2681288"/>
                        <a:ext cx="6151562" cy="1508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9" name="Rectangle 4">
            <a:extLst>
              <a:ext uri="{FF2B5EF4-FFF2-40B4-BE49-F238E27FC236}">
                <a16:creationId xmlns:a16="http://schemas.microsoft.com/office/drawing/2014/main" id="{E3B58063-E5CB-4CFB-A802-52E6BF064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" y="4267200"/>
            <a:ext cx="96583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140000"/>
              </a:lnSpc>
              <a:buFontTx/>
              <a:buNone/>
            </a:pPr>
            <a:r>
              <a:rPr kumimoji="1" lang="zh-CN" altLang="en-US" sz="2800">
                <a:ea typeface="宋体" panose="02010600030101010101" pitchFamily="2" charset="-122"/>
              </a:rPr>
              <a:t>2．控制网格最外一圈顶点定义</a:t>
            </a:r>
            <a:r>
              <a:rPr kumimoji="1" lang="en-US" altLang="zh-CN" sz="2800">
                <a:ea typeface="宋体" panose="02010600030101010101" pitchFamily="2" charset="-122"/>
              </a:rPr>
              <a:t>Bezier</a:t>
            </a:r>
            <a:r>
              <a:rPr kumimoji="1" lang="zh-CN" altLang="en-US" sz="2800">
                <a:ea typeface="宋体" panose="02010600030101010101" pitchFamily="2" charset="-122"/>
              </a:rPr>
              <a:t>曲面的四条边界，这四条边界均为</a:t>
            </a:r>
            <a:r>
              <a:rPr kumimoji="1" lang="en-US" altLang="zh-CN" sz="2800">
                <a:ea typeface="宋体" panose="02010600030101010101" pitchFamily="2" charset="-122"/>
              </a:rPr>
              <a:t>Bezier</a:t>
            </a:r>
            <a:r>
              <a:rPr kumimoji="1" lang="zh-CN" altLang="en-US" sz="2800">
                <a:ea typeface="宋体" panose="02010600030101010101" pitchFamily="2" charset="-122"/>
              </a:rPr>
              <a:t>曲线。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灯片编号占位符 5">
            <a:extLst>
              <a:ext uri="{FF2B5EF4-FFF2-40B4-BE49-F238E27FC236}">
                <a16:creationId xmlns:a16="http://schemas.microsoft.com/office/drawing/2014/main" id="{BBE0E3C7-D4F8-4C65-8039-EB5958AA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678977-0DE7-4472-814E-DAA63ED4F1CA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97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AE833B4-AAA0-4302-8705-03259D0BA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9288" y="1008063"/>
            <a:ext cx="8337550" cy="4419600"/>
          </a:xfrm>
        </p:spPr>
        <p:txBody>
          <a:bodyPr/>
          <a:lstStyle/>
          <a:p>
            <a:pPr algn="just" eaLnBrk="1" hangingPunct="1">
              <a:lnSpc>
                <a:spcPct val="180000"/>
              </a:lnSpc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3．几何不变性</a:t>
            </a:r>
          </a:p>
          <a:p>
            <a:pPr algn="just" eaLnBrk="1" hangingPunct="1">
              <a:lnSpc>
                <a:spcPct val="180000"/>
              </a:lnSpc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4．移动一个顶点</a:t>
            </a:r>
            <a:r>
              <a:rPr lang="en-US" altLang="zh-CN" sz="2800">
                <a:ea typeface="宋体" panose="02010600030101010101" pitchFamily="2" charset="-122"/>
              </a:rPr>
              <a:t>P</a:t>
            </a:r>
            <a:r>
              <a:rPr lang="en-US" altLang="zh-CN" sz="2800" baseline="-30000">
                <a:ea typeface="宋体" panose="02010600030101010101" pitchFamily="2" charset="-122"/>
              </a:rPr>
              <a:t>i,j</a:t>
            </a:r>
            <a:r>
              <a:rPr lang="en-US" altLang="zh-CN" sz="2800">
                <a:ea typeface="宋体" panose="02010600030101010101" pitchFamily="2" charset="-122"/>
              </a:rPr>
              <a:t>，</a:t>
            </a:r>
            <a:r>
              <a:rPr lang="zh-CN" altLang="en-US" sz="2800">
                <a:ea typeface="宋体" panose="02010600030101010101" pitchFamily="2" charset="-122"/>
              </a:rPr>
              <a:t>将对曲面上参数为</a:t>
            </a:r>
            <a:r>
              <a:rPr lang="en-US" altLang="zh-CN" sz="2800">
                <a:ea typeface="宋体" panose="02010600030101010101" pitchFamily="2" charset="-122"/>
              </a:rPr>
              <a:t>u = i/m, v = j/n</a:t>
            </a:r>
            <a:r>
              <a:rPr lang="zh-CN" altLang="en-US" sz="2800">
                <a:ea typeface="宋体" panose="02010600030101010101" pitchFamily="2" charset="-122"/>
              </a:rPr>
              <a:t>的那点 </a:t>
            </a:r>
            <a:r>
              <a:rPr lang="en-US" altLang="zh-CN" sz="2800">
                <a:ea typeface="宋体" panose="02010600030101010101" pitchFamily="2" charset="-122"/>
              </a:rPr>
              <a:t>p(i/m,j/n) </a:t>
            </a:r>
            <a:r>
              <a:rPr lang="zh-CN" altLang="en-US" sz="2800">
                <a:ea typeface="宋体" panose="02010600030101010101" pitchFamily="2" charset="-122"/>
              </a:rPr>
              <a:t>处发生最大的影响</a:t>
            </a:r>
          </a:p>
          <a:p>
            <a:pPr algn="just" eaLnBrk="1" hangingPunct="1">
              <a:lnSpc>
                <a:spcPct val="180000"/>
              </a:lnSpc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5</a:t>
            </a:r>
            <a:r>
              <a:rPr lang="zh-CN" altLang="en-US" sz="2800">
                <a:ea typeface="宋体" panose="02010600030101010101" pitchFamily="2" charset="-122"/>
              </a:rPr>
              <a:t>．凸包性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灯片编号占位符 5">
            <a:extLst>
              <a:ext uri="{FF2B5EF4-FFF2-40B4-BE49-F238E27FC236}">
                <a16:creationId xmlns:a16="http://schemas.microsoft.com/office/drawing/2014/main" id="{E063DEF8-E1C7-46F6-8E68-7FC3B50D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4D26BC-D33F-4993-98EE-1F4780D0493A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98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06692E6-6331-4756-B755-EFA4FAC66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曲面拼接</a:t>
            </a:r>
          </a:p>
        </p:txBody>
      </p:sp>
      <p:graphicFrame>
        <p:nvGraphicFramePr>
          <p:cNvPr id="105476" name="Object 3">
            <a:extLst>
              <a:ext uri="{FF2B5EF4-FFF2-40B4-BE49-F238E27FC236}">
                <a16:creationId xmlns:a16="http://schemas.microsoft.com/office/drawing/2014/main" id="{CCB8DC16-3A45-4D89-9CEA-1AFC5DF8BC9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403475" y="1217613"/>
          <a:ext cx="5310188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5" name="Visio" r:id="rId3" imgW="3076857" imgH="3078886" progId="Visio.Drawing.11">
                  <p:embed/>
                </p:oleObj>
              </mc:Choice>
              <mc:Fallback>
                <p:oleObj name="Visio" r:id="rId3" imgW="3076857" imgH="307888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1217613"/>
                        <a:ext cx="5310188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灯片编号占位符 5">
            <a:extLst>
              <a:ext uri="{FF2B5EF4-FFF2-40B4-BE49-F238E27FC236}">
                <a16:creationId xmlns:a16="http://schemas.microsoft.com/office/drawing/2014/main" id="{21624939-E03D-4D28-A35C-3C36FD2F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024799-8BAC-4A89-92F5-51C8631D75E8}" type="slidenum">
              <a:rPr lang="zh-CN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99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E1CE70E5-B145-47CC-860B-973DF3807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050" y="1004888"/>
            <a:ext cx="9404350" cy="439420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800">
                <a:ea typeface="宋体" panose="02010600030101010101" pitchFamily="2" charset="-122"/>
              </a:rPr>
              <a:t>0阶连续性只要求相连接的曲面片具有公共的边界曲线。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>
                <a:ea typeface="宋体" panose="02010600030101010101" pitchFamily="2" charset="-122"/>
              </a:rPr>
              <a:t>1阶连续性则要求在边界曲线上的任何一点，两个曲面片跨越边界的切线矢量应该共线，而且两切线矢量的长度之比为常数。</a:t>
            </a:r>
          </a:p>
        </p:txBody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7607A4F-C4CD-47EF-8847-D9A3F673FD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曲面拼接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彩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彩云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hpu</Template>
  <TotalTime>1881675</TotalTime>
  <Pages>8</Pages>
  <Words>3120</Words>
  <Application>Microsoft Office PowerPoint</Application>
  <PresentationFormat>A4 纸张(210x297 毫米)</PresentationFormat>
  <Paragraphs>613</Paragraphs>
  <Slides>105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105</vt:i4>
      </vt:variant>
    </vt:vector>
  </HeadingPairs>
  <TitlesOfParts>
    <vt:vector size="124" baseType="lpstr">
      <vt:lpstr>黑体</vt:lpstr>
      <vt:lpstr>华文彩云</vt:lpstr>
      <vt:lpstr>华文隶书</vt:lpstr>
      <vt:lpstr>华文宋体</vt:lpstr>
      <vt:lpstr>华文新魏</vt:lpstr>
      <vt:lpstr>宋体</vt:lpstr>
      <vt:lpstr>微软雅黑</vt:lpstr>
      <vt:lpstr>Arial</vt:lpstr>
      <vt:lpstr>Calibri</vt:lpstr>
      <vt:lpstr>Times New Roman</vt:lpstr>
      <vt:lpstr>Wingdings</vt:lpstr>
      <vt:lpstr>Default Design</vt:lpstr>
      <vt:lpstr>Image</vt:lpstr>
      <vt:lpstr>Visio</vt:lpstr>
      <vt:lpstr>Equation</vt:lpstr>
      <vt:lpstr>Visio.Drawing.6</vt:lpstr>
      <vt:lpstr>Equation.DSMT4</vt:lpstr>
      <vt:lpstr>Microsoft 公式 3.0</vt:lpstr>
      <vt:lpstr>位图图像</vt:lpstr>
      <vt:lpstr>曲线曲面</vt:lpstr>
      <vt:lpstr>回 顾</vt:lpstr>
      <vt:lpstr>多边形网格缺陷</vt:lpstr>
      <vt:lpstr>曲线曲面造型</vt:lpstr>
      <vt:lpstr>曲线曲面造型</vt:lpstr>
      <vt:lpstr>PowerPoint 演示文稿</vt:lpstr>
      <vt:lpstr>曲线曲面造型</vt:lpstr>
      <vt:lpstr>曲线曲面</vt:lpstr>
      <vt:lpstr>基本理论</vt:lpstr>
      <vt:lpstr>基本理论</vt:lpstr>
      <vt:lpstr>代数方法</vt:lpstr>
      <vt:lpstr>代数方法</vt:lpstr>
      <vt:lpstr>几何方法-曲线板</vt:lpstr>
      <vt:lpstr>几何方法-样条</vt:lpstr>
      <vt:lpstr>Bezier曲线</vt:lpstr>
      <vt:lpstr>参数表示</vt:lpstr>
      <vt:lpstr>参数表示</vt:lpstr>
      <vt:lpstr>参数表示</vt:lpstr>
      <vt:lpstr>参数表示</vt:lpstr>
      <vt:lpstr>参数表示</vt:lpstr>
      <vt:lpstr>参数表示</vt:lpstr>
      <vt:lpstr>曲线曲面</vt:lpstr>
      <vt:lpstr>Hermit曲线</vt:lpstr>
      <vt:lpstr>Hermit曲线</vt:lpstr>
      <vt:lpstr>Hermit曲线</vt:lpstr>
      <vt:lpstr>Hermit曲线</vt:lpstr>
      <vt:lpstr>Hermit曲线</vt:lpstr>
      <vt:lpstr>曲线曲面</vt:lpstr>
      <vt:lpstr>Cubic Bezier Curve</vt:lpstr>
      <vt:lpstr>Cubic Bezier Curve</vt:lpstr>
      <vt:lpstr>Bezier Curve</vt:lpstr>
      <vt:lpstr>Cubic Bezier Curve</vt:lpstr>
      <vt:lpstr>PowerPoint 演示文稿</vt:lpstr>
      <vt:lpstr>三次Bezier曲线的性质</vt:lpstr>
      <vt:lpstr>2) 切矢量</vt:lpstr>
      <vt:lpstr>Bezier Curve</vt:lpstr>
      <vt:lpstr>Cubic Bezier Curve</vt:lpstr>
      <vt:lpstr>3) 二阶导矢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Bezier Curve</vt:lpstr>
      <vt:lpstr>PowerPoint 演示文稿</vt:lpstr>
      <vt:lpstr>PowerPoint 演示文稿</vt:lpstr>
      <vt:lpstr>PowerPoint 演示文稿</vt:lpstr>
      <vt:lpstr>Bézier曲线的拼接</vt:lpstr>
      <vt:lpstr>连续性条件</vt:lpstr>
      <vt:lpstr>连续性条件</vt:lpstr>
      <vt:lpstr>连续性条件</vt:lpstr>
      <vt:lpstr>连续性条件</vt:lpstr>
      <vt:lpstr>PowerPoint 演示文稿</vt:lpstr>
      <vt:lpstr>Bezier Curve</vt:lpstr>
      <vt:lpstr>Bezier Curve</vt:lpstr>
      <vt:lpstr>Bezier Curve</vt:lpstr>
      <vt:lpstr>曲线曲面</vt:lpstr>
      <vt:lpstr>Cubic B-Spline Curve</vt:lpstr>
      <vt:lpstr>Cubic B-Spline Curve</vt:lpstr>
      <vt:lpstr>Cubic B-Spline Curve</vt:lpstr>
      <vt:lpstr>三次B样条曲线性质</vt:lpstr>
      <vt:lpstr> </vt:lpstr>
      <vt:lpstr>B样条曲线“拼接”</vt:lpstr>
      <vt:lpstr>B样条曲线“拼接”</vt:lpstr>
      <vt:lpstr>B样条曲线“拼接”</vt:lpstr>
      <vt:lpstr>B样条曲线</vt:lpstr>
      <vt:lpstr>B样条曲线</vt:lpstr>
      <vt:lpstr>再论B样条曲线性质</vt:lpstr>
      <vt:lpstr>B样条曲线</vt:lpstr>
      <vt:lpstr>n次B样条曲线</vt:lpstr>
      <vt:lpstr>B样条曲线绘制</vt:lpstr>
      <vt:lpstr>B样条曲线绘制</vt:lpstr>
      <vt:lpstr> </vt:lpstr>
      <vt:lpstr>三次B样条边界问题</vt:lpstr>
      <vt:lpstr>三次B样条边界问题</vt:lpstr>
      <vt:lpstr>三种曲线的比较与转换</vt:lpstr>
      <vt:lpstr>三种曲线的比较与转换</vt:lpstr>
      <vt:lpstr>三种曲线的比较与转换</vt:lpstr>
      <vt:lpstr>三种曲线的比较与转换</vt:lpstr>
      <vt:lpstr>曲线曲面</vt:lpstr>
      <vt:lpstr>曲面形成</vt:lpstr>
      <vt:lpstr>双线性插值成面</vt:lpstr>
      <vt:lpstr>参数曲面</vt:lpstr>
      <vt:lpstr>PowerPoint 演示文稿</vt:lpstr>
      <vt:lpstr>PowerPoint 演示文稿</vt:lpstr>
      <vt:lpstr>PowerPoint 演示文稿</vt:lpstr>
      <vt:lpstr>双三次参数曲面</vt:lpstr>
      <vt:lpstr>曲线曲面</vt:lpstr>
      <vt:lpstr>Bezier曲面</vt:lpstr>
      <vt:lpstr>双三次参数曲面</vt:lpstr>
      <vt:lpstr>PowerPoint 演示文稿</vt:lpstr>
      <vt:lpstr> </vt:lpstr>
      <vt:lpstr>Bezier曲面</vt:lpstr>
      <vt:lpstr>Bezier曲面</vt:lpstr>
      <vt:lpstr>双线性Bezier曲面(m=n=1)</vt:lpstr>
      <vt:lpstr>PowerPoint 演示文稿</vt:lpstr>
      <vt:lpstr>PowerPoint 演示文稿</vt:lpstr>
      <vt:lpstr>Bezier曲面拼接</vt:lpstr>
      <vt:lpstr>Bezier曲面拼接</vt:lpstr>
      <vt:lpstr>PowerPoint 演示文稿</vt:lpstr>
      <vt:lpstr>Bicubic Bezier Patches</vt:lpstr>
      <vt:lpstr>曲线曲面</vt:lpstr>
      <vt:lpstr>三次B样条曲面</vt:lpstr>
      <vt:lpstr>B样条曲面</vt:lpstr>
      <vt:lpstr>曲线曲面总结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Vectors</dc:title>
  <dc:subject/>
  <dc:creator/>
  <cp:keywords/>
  <dc:description/>
  <cp:lastModifiedBy>徐 文鹏</cp:lastModifiedBy>
  <cp:revision>309</cp:revision>
  <cp:lastPrinted>2018-09-04T01:35:44Z</cp:lastPrinted>
  <dcterms:created xsi:type="dcterms:W3CDTF">1996-10-25T10:30:52Z</dcterms:created>
  <dcterms:modified xsi:type="dcterms:W3CDTF">2018-09-04T01:35:57Z</dcterms:modified>
</cp:coreProperties>
</file>